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57" r:id="rId3"/>
    <p:sldId id="347" r:id="rId4"/>
    <p:sldId id="258" r:id="rId5"/>
    <p:sldId id="317" r:id="rId6"/>
    <p:sldId id="318" r:id="rId7"/>
    <p:sldId id="319" r:id="rId8"/>
    <p:sldId id="260" r:id="rId9"/>
    <p:sldId id="320" r:id="rId10"/>
    <p:sldId id="261" r:id="rId11"/>
    <p:sldId id="348" r:id="rId12"/>
    <p:sldId id="322" r:id="rId13"/>
    <p:sldId id="323" r:id="rId14"/>
    <p:sldId id="324" r:id="rId15"/>
    <p:sldId id="264" r:id="rId16"/>
    <p:sldId id="325" r:id="rId17"/>
    <p:sldId id="326" r:id="rId18"/>
    <p:sldId id="327" r:id="rId19"/>
    <p:sldId id="328" r:id="rId20"/>
    <p:sldId id="329" r:id="rId21"/>
    <p:sldId id="349" r:id="rId22"/>
    <p:sldId id="331" r:id="rId23"/>
    <p:sldId id="332" r:id="rId24"/>
    <p:sldId id="333" r:id="rId25"/>
    <p:sldId id="334" r:id="rId26"/>
    <p:sldId id="335" r:id="rId27"/>
    <p:sldId id="350" r:id="rId28"/>
    <p:sldId id="338" r:id="rId29"/>
    <p:sldId id="339" r:id="rId30"/>
    <p:sldId id="340" r:id="rId31"/>
    <p:sldId id="352" r:id="rId32"/>
    <p:sldId id="351" r:id="rId33"/>
    <p:sldId id="342" r:id="rId34"/>
    <p:sldId id="353" r:id="rId35"/>
    <p:sldId id="344" r:id="rId36"/>
    <p:sldId id="345" r:id="rId37"/>
    <p:sldId id="346" r:id="rId38"/>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1" d="100"/>
          <a:sy n="71" d="100"/>
        </p:scale>
        <p:origin x="1356" y="7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2.png>
</file>

<file path=ppt/media/image3.jpg>
</file>

<file path=ppt/media/image4.jpg>
</file>

<file path=ppt/media/image5.jp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A3916AD-8A7B-4F0B-8500-D7770CB3AA60}" type="datetimeFigureOut">
              <a:rPr lang="zh-CN" altLang="en-US" smtClean="0"/>
              <a:t>2015/5/5</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168FF1F-813B-41FA-88C6-DE3BF9361EBD}" type="slidenum">
              <a:rPr lang="zh-CN" altLang="en-US" smtClean="0"/>
              <a:t>‹#›</a:t>
            </a:fld>
            <a:endParaRPr lang="zh-CN" altLang="en-US"/>
          </a:p>
        </p:txBody>
      </p:sp>
    </p:spTree>
    <p:extLst>
      <p:ext uri="{BB962C8B-B14F-4D97-AF65-F5344CB8AC3E}">
        <p14:creationId xmlns:p14="http://schemas.microsoft.com/office/powerpoint/2010/main" val="34856633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168FF1F-813B-41FA-88C6-DE3BF9361EBD}" type="slidenum">
              <a:rPr lang="zh-CN" altLang="en-US" smtClean="0"/>
              <a:t>8</a:t>
            </a:fld>
            <a:endParaRPr lang="zh-CN" altLang="en-US"/>
          </a:p>
        </p:txBody>
      </p:sp>
    </p:spTree>
    <p:extLst>
      <p:ext uri="{BB962C8B-B14F-4D97-AF65-F5344CB8AC3E}">
        <p14:creationId xmlns:p14="http://schemas.microsoft.com/office/powerpoint/2010/main" val="3415018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2015/5/5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2015/5/5</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5.jp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5.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2.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8.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2.png"/><Relationship Id="rId4" Type="http://schemas.openxmlformats.org/officeDocument/2006/relationships/image" Target="../media/image12.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a:solidFill>
                  <a:srgbClr val="C00000"/>
                </a:solidFill>
                <a:ea typeface="宋体" charset="-122"/>
              </a:rPr>
              <a:t>Data Quality and Data Cleaning: An Overview</a:t>
            </a:r>
            <a:endParaRPr lang="zh-CN" altLang="en-US" dirty="0">
              <a:solidFill>
                <a:srgbClr val="C00000"/>
              </a:solidFill>
            </a:endParaRPr>
          </a:p>
        </p:txBody>
      </p:sp>
      <p:sp>
        <p:nvSpPr>
          <p:cNvPr id="3" name="副标题 2"/>
          <p:cNvSpPr>
            <a:spLocks noGrp="1"/>
          </p:cNvSpPr>
          <p:nvPr>
            <p:ph type="subTitle" idx="1"/>
          </p:nvPr>
        </p:nvSpPr>
        <p:spPr/>
        <p:txBody>
          <a:bodyPr/>
          <a:lstStyle/>
          <a:p>
            <a:endParaRPr lang="zh-CN" altLang="en-US"/>
          </a:p>
        </p:txBody>
      </p:sp>
      <p:pic>
        <p:nvPicPr>
          <p:cNvPr id="6" name="音频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619897268"/>
      </p:ext>
    </p:extLst>
  </p:cSld>
  <p:clrMapOvr>
    <a:masterClrMapping/>
  </p:clrMapOvr>
  <mc:AlternateContent xmlns:mc="http://schemas.openxmlformats.org/markup-compatibility/2006" xmlns:p14="http://schemas.microsoft.com/office/powerpoint/2010/main">
    <mc:Choice Requires="p14">
      <p:transition spd="slow" p14:dur="2000" advTm="8330"/>
    </mc:Choice>
    <mc:Fallback xmlns="">
      <p:transition spd="slow" advTm="83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Why is Data Quality Important?</a:t>
            </a:r>
            <a:endParaRPr lang="zh-CN" altLang="en-US" dirty="0"/>
          </a:p>
        </p:txBody>
      </p:sp>
      <p:sp>
        <p:nvSpPr>
          <p:cNvPr id="3" name="内容占位符 2"/>
          <p:cNvSpPr>
            <a:spLocks noGrp="1"/>
          </p:cNvSpPr>
          <p:nvPr>
            <p:ph idx="1"/>
          </p:nvPr>
        </p:nvSpPr>
        <p:spPr/>
        <p:txBody>
          <a:bodyPr>
            <a:noAutofit/>
          </a:bodyPr>
          <a:lstStyle/>
          <a:p>
            <a:pPr>
              <a:lnSpc>
                <a:spcPct val="110000"/>
              </a:lnSpc>
            </a:pPr>
            <a:r>
              <a:rPr lang="en-US" altLang="zh-CN" sz="2000" dirty="0" smtClean="0"/>
              <a:t>No </a:t>
            </a:r>
            <a:r>
              <a:rPr lang="en-US" altLang="zh-CN" sz="2000" dirty="0"/>
              <a:t>quality data, </a:t>
            </a:r>
            <a:r>
              <a:rPr lang="en-US" altLang="zh-CN" sz="2000" dirty="0">
                <a:solidFill>
                  <a:srgbClr val="FF0000"/>
                </a:solidFill>
              </a:rPr>
              <a:t>no quality decisions</a:t>
            </a:r>
            <a:r>
              <a:rPr lang="en-US" altLang="zh-CN" sz="2000" dirty="0"/>
              <a:t>!</a:t>
            </a:r>
          </a:p>
          <a:p>
            <a:pPr lvl="1">
              <a:lnSpc>
                <a:spcPct val="110000"/>
              </a:lnSpc>
            </a:pPr>
            <a:r>
              <a:rPr lang="en-US" altLang="zh-CN" sz="2000" dirty="0"/>
              <a:t>Quality decisions must be based on good quality data (e.g., duplicate or missing data may cause incorrect or even misleading statistics</a:t>
            </a:r>
            <a:r>
              <a:rPr lang="en-US" altLang="zh-CN" sz="2000" dirty="0" smtClean="0"/>
              <a:t>)</a:t>
            </a:r>
            <a:endParaRPr lang="en-US" altLang="zh-CN" sz="2000" dirty="0"/>
          </a:p>
          <a:p>
            <a:r>
              <a:rPr lang="en-US" altLang="zh-CN" sz="2000" dirty="0" smtClean="0"/>
              <a:t>Dirty data costs a lot.</a:t>
            </a:r>
          </a:p>
          <a:p>
            <a:pPr lvl="1">
              <a:lnSpc>
                <a:spcPct val="110000"/>
              </a:lnSpc>
            </a:pPr>
            <a:r>
              <a:rPr lang="en-US" altLang="zh-CN" sz="2000" dirty="0" smtClean="0"/>
              <a:t>It </a:t>
            </a:r>
            <a:r>
              <a:rPr lang="en-US" altLang="zh-CN" sz="2000" dirty="0"/>
              <a:t>is reported that dirty data cost U.S. businesses 600 billion dollars annually, and that erroneously priced data in retail databases alone cost U.S. consumers $2.5 billion each year.</a:t>
            </a:r>
          </a:p>
          <a:p>
            <a:r>
              <a:rPr lang="en-US" altLang="zh-CN" sz="2000" dirty="0" smtClean="0"/>
              <a:t>Data quality management  is important!</a:t>
            </a:r>
          </a:p>
          <a:p>
            <a:pPr lvl="1">
              <a:buFont typeface="Calibri" pitchFamily="34" charset="0"/>
              <a:buChar char="‒"/>
            </a:pPr>
            <a:r>
              <a:rPr lang="en-US" altLang="zh-CN" sz="2000" dirty="0" smtClean="0"/>
              <a:t>These </a:t>
            </a:r>
            <a:r>
              <a:rPr lang="en-US" altLang="zh-CN" sz="2000" dirty="0"/>
              <a:t>highlight the need for data quality management, to improve the quality of the data in our databases such that the data consistently, accurately, completely, timely, and uniquely represent the real-world entities to which they refer.</a:t>
            </a:r>
            <a:r>
              <a:rPr lang="en-US" altLang="zh-CN" sz="1600" dirty="0"/>
              <a:t/>
            </a:r>
            <a:br>
              <a:rPr lang="en-US" altLang="zh-CN" sz="1600" dirty="0"/>
            </a:br>
            <a:r>
              <a:rPr lang="en-US" altLang="zh-CN" sz="1600" dirty="0"/>
              <a:t/>
            </a:r>
            <a:br>
              <a:rPr lang="en-US" altLang="zh-CN" sz="1600" dirty="0"/>
            </a:br>
            <a:r>
              <a:rPr lang="en-US" altLang="zh-CN" sz="1600" dirty="0"/>
              <a:t/>
            </a:r>
            <a:br>
              <a:rPr lang="en-US" altLang="zh-CN" sz="1600" dirty="0"/>
            </a:br>
            <a:r>
              <a:rPr lang="en-US" altLang="zh-CN" sz="1600" dirty="0"/>
              <a:t/>
            </a:r>
            <a:br>
              <a:rPr lang="en-US" altLang="zh-CN" sz="1600" dirty="0"/>
            </a:br>
            <a:r>
              <a:rPr lang="en-US" altLang="zh-CN" sz="1600" dirty="0"/>
              <a:t/>
            </a:r>
            <a:br>
              <a:rPr lang="en-US" altLang="zh-CN" sz="1600" dirty="0"/>
            </a:br>
            <a:r>
              <a:rPr lang="en-US" altLang="zh-CN" sz="1600" dirty="0"/>
              <a:t/>
            </a:r>
            <a:br>
              <a:rPr lang="en-US" altLang="zh-CN" sz="1600" dirty="0"/>
            </a:br>
            <a:endParaRPr lang="zh-CN" altLang="en-US" sz="1600"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4136960702"/>
      </p:ext>
    </p:extLst>
  </p:cSld>
  <p:clrMapOvr>
    <a:masterClrMapping/>
  </p:clrMapOvr>
  <mc:AlternateContent xmlns:mc="http://schemas.openxmlformats.org/markup-compatibility/2006" xmlns:p14="http://schemas.microsoft.com/office/powerpoint/2010/main">
    <mc:Choice Requires="p14">
      <p:transition spd="slow" p14:dur="2000" advTm="45132"/>
    </mc:Choice>
    <mc:Fallback xmlns="">
      <p:transition spd="slow" advTm="45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DATA CONSISTENCY</a:t>
            </a:r>
            <a:endParaRPr lang="zh-CN" altLang="en-US" dirty="0"/>
          </a:p>
        </p:txBody>
      </p:sp>
      <p:sp>
        <p:nvSpPr>
          <p:cNvPr id="5" name="文本占位符 4"/>
          <p:cNvSpPr>
            <a:spLocks noGrp="1"/>
          </p:cNvSpPr>
          <p:nvPr>
            <p:ph type="body" idx="1"/>
          </p:nvPr>
        </p:nvSpPr>
        <p:spPr/>
        <p:txBody>
          <a:bodyPr/>
          <a:lstStyle/>
          <a:p>
            <a:endParaRPr lang="zh-CN" altLang="en-US"/>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260661246"/>
      </p:ext>
    </p:extLst>
  </p:cSld>
  <p:clrMapOvr>
    <a:masterClrMapping/>
  </p:clrMapOvr>
  <mc:AlternateContent xmlns:mc="http://schemas.openxmlformats.org/markup-compatibility/2006" xmlns:p14="http://schemas.microsoft.com/office/powerpoint/2010/main">
    <mc:Choice Requires="p14">
      <p:transition spd="slow" p14:dur="2000" advTm="7727"/>
    </mc:Choice>
    <mc:Fallback xmlns="">
      <p:transition spd="slow" advTm="7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b="1" dirty="0" smtClean="0"/>
              <a:t>Data Consistency</a:t>
            </a:r>
            <a:endParaRPr lang="zh-CN" altLang="en-US" dirty="0"/>
          </a:p>
        </p:txBody>
      </p:sp>
      <p:sp>
        <p:nvSpPr>
          <p:cNvPr id="3" name="内容占位符 2"/>
          <p:cNvSpPr>
            <a:spLocks noGrp="1"/>
          </p:cNvSpPr>
          <p:nvPr>
            <p:ph idx="1"/>
          </p:nvPr>
        </p:nvSpPr>
        <p:spPr/>
        <p:txBody>
          <a:bodyPr>
            <a:normAutofit fontScale="92500" lnSpcReduction="20000"/>
          </a:bodyPr>
          <a:lstStyle/>
          <a:p>
            <a:r>
              <a:rPr lang="en-US" altLang="zh-CN" b="1" i="1" dirty="0">
                <a:solidFill>
                  <a:srgbClr val="C00000"/>
                </a:solidFill>
              </a:rPr>
              <a:t>Data consistency </a:t>
            </a:r>
            <a:r>
              <a:rPr lang="en-US" altLang="zh-CN" dirty="0"/>
              <a:t>refers to the validity and integrity of data representing real-world entities. It </a:t>
            </a:r>
            <a:r>
              <a:rPr lang="en-US" altLang="zh-CN" dirty="0" smtClean="0"/>
              <a:t>aims to </a:t>
            </a:r>
            <a:r>
              <a:rPr lang="en-US" altLang="zh-CN" dirty="0"/>
              <a:t>detect inconsistencies or conflicts in the data</a:t>
            </a:r>
            <a:r>
              <a:rPr lang="en-US" altLang="zh-CN" dirty="0" smtClean="0"/>
              <a:t>.</a:t>
            </a:r>
          </a:p>
          <a:p>
            <a:r>
              <a:rPr lang="en-US" altLang="zh-CN" b="1" i="1" dirty="0">
                <a:solidFill>
                  <a:srgbClr val="C00000"/>
                </a:solidFill>
              </a:rPr>
              <a:t>Inconsistencies </a:t>
            </a:r>
            <a:r>
              <a:rPr lang="en-US" altLang="zh-CN" dirty="0"/>
              <a:t>in the data are typically identified as violations of </a:t>
            </a:r>
            <a:r>
              <a:rPr lang="en-US" altLang="zh-CN" i="1" dirty="0"/>
              <a:t>data dependencies (a.k.a. </a:t>
            </a:r>
            <a:r>
              <a:rPr lang="en-US" altLang="zh-CN" dirty="0"/>
              <a:t>integrity constraints</a:t>
            </a:r>
            <a:r>
              <a:rPr lang="en-US" altLang="zh-CN" i="1" dirty="0"/>
              <a:t>) </a:t>
            </a:r>
            <a:r>
              <a:rPr lang="en-US" altLang="zh-CN" dirty="0"/>
              <a:t/>
            </a:r>
            <a:br>
              <a:rPr lang="en-US" altLang="zh-CN" dirty="0"/>
            </a:br>
            <a:r>
              <a:rPr lang="en-US" altLang="zh-CN" dirty="0"/>
              <a:t/>
            </a:r>
            <a:br>
              <a:rPr lang="en-US" altLang="zh-CN" dirty="0"/>
            </a:br>
            <a:r>
              <a:rPr lang="en-US" altLang="zh-CN" dirty="0"/>
              <a:t/>
            </a:r>
            <a:br>
              <a:rPr lang="en-US" altLang="zh-CN" dirty="0"/>
            </a:br>
            <a:r>
              <a:rPr lang="en-US" altLang="zh-CN" dirty="0"/>
              <a:t/>
            </a:r>
            <a:br>
              <a:rPr lang="en-US" altLang="zh-CN" dirty="0"/>
            </a:br>
            <a:endParaRPr lang="zh-CN" altLang="en-US"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650930897"/>
      </p:ext>
    </p:extLst>
  </p:cSld>
  <p:clrMapOvr>
    <a:masterClrMapping/>
  </p:clrMapOvr>
  <mc:AlternateContent xmlns:mc="http://schemas.openxmlformats.org/markup-compatibility/2006" xmlns:p14="http://schemas.microsoft.com/office/powerpoint/2010/main">
    <mc:Choice Requires="p14">
      <p:transition spd="slow" p14:dur="2000" advTm="30928"/>
    </mc:Choice>
    <mc:Fallback xmlns="">
      <p:transition spd="slow" advTm="30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620688"/>
            <a:ext cx="8229600" cy="5505475"/>
          </a:xfrm>
        </p:spPr>
        <p:txBody>
          <a:bodyPr>
            <a:normAutofit fontScale="92500" lnSpcReduction="20000"/>
          </a:bodyPr>
          <a:lstStyle/>
          <a:p>
            <a:r>
              <a:rPr lang="fr-FR" altLang="zh-CN" dirty="0"/>
              <a:t>C</a:t>
            </a:r>
            <a:r>
              <a:rPr lang="fr-FR" altLang="zh-CN" dirty="0" smtClean="0"/>
              <a:t>onsider </a:t>
            </a:r>
            <a:r>
              <a:rPr lang="fr-FR" altLang="zh-CN" dirty="0"/>
              <a:t>tuples </a:t>
            </a:r>
            <a:r>
              <a:rPr lang="fr-FR" altLang="zh-CN" i="1" dirty="0"/>
              <a:t>t</a:t>
            </a:r>
            <a:r>
              <a:rPr lang="fr-FR" altLang="zh-CN" dirty="0"/>
              <a:t>1</a:t>
            </a:r>
            <a:r>
              <a:rPr lang="fr-FR" altLang="zh-CN" i="1" dirty="0"/>
              <a:t>, t</a:t>
            </a:r>
            <a:r>
              <a:rPr lang="fr-FR" altLang="zh-CN" dirty="0"/>
              <a:t>2</a:t>
            </a:r>
            <a:r>
              <a:rPr lang="fr-FR" altLang="zh-CN" i="1" dirty="0"/>
              <a:t>, </a:t>
            </a:r>
            <a:r>
              <a:rPr lang="fr-FR" altLang="zh-CN" dirty="0"/>
              <a:t>and </a:t>
            </a:r>
            <a:r>
              <a:rPr lang="fr-FR" altLang="zh-CN" i="1" dirty="0"/>
              <a:t>t</a:t>
            </a:r>
            <a:r>
              <a:rPr lang="fr-FR" altLang="zh-CN" dirty="0"/>
              <a:t>3 in Figure </a:t>
            </a:r>
            <a:r>
              <a:rPr lang="fr-FR" altLang="zh-CN" dirty="0" smtClean="0"/>
              <a:t>1.1. </a:t>
            </a:r>
            <a:r>
              <a:rPr lang="en-US" altLang="zh-CN" dirty="0"/>
              <a:t>There are discrepancies and </a:t>
            </a:r>
            <a:r>
              <a:rPr lang="en-US" altLang="zh-CN" dirty="0" smtClean="0"/>
              <a:t>conflicts within </a:t>
            </a:r>
            <a:r>
              <a:rPr lang="en-US" altLang="zh-CN" dirty="0"/>
              <a:t>each of these tuples, as well as inconsistencies between different tuples</a:t>
            </a:r>
            <a:r>
              <a:rPr lang="en-US" altLang="zh-CN" dirty="0" smtClean="0"/>
              <a:t>.</a:t>
            </a:r>
          </a:p>
          <a:p>
            <a:endParaRPr lang="en-US" altLang="zh-CN" dirty="0" smtClean="0"/>
          </a:p>
          <a:p>
            <a:pPr marL="514350" indent="-514350">
              <a:buFont typeface="+mj-lt"/>
              <a:buAutoNum type="arabicPeriod"/>
            </a:pPr>
            <a:r>
              <a:rPr lang="en-US" altLang="zh-CN" sz="2600" dirty="0" smtClean="0"/>
              <a:t>It </a:t>
            </a:r>
            <a:r>
              <a:rPr lang="en-US" altLang="zh-CN" sz="2600" dirty="0"/>
              <a:t>is known that in the UK (when CC = 44), if the area code is 131, then the city should </a:t>
            </a:r>
            <a:r>
              <a:rPr lang="en-US" altLang="zh-CN" sz="2600" dirty="0" smtClean="0"/>
              <a:t>be Edinburgh </a:t>
            </a:r>
            <a:r>
              <a:rPr lang="en-US" altLang="zh-CN" sz="2600" dirty="0"/>
              <a:t>(EDI). In tuple </a:t>
            </a:r>
            <a:r>
              <a:rPr lang="en-US" altLang="zh-CN" sz="2600" i="1" dirty="0"/>
              <a:t>t</a:t>
            </a:r>
            <a:r>
              <a:rPr lang="en-US" altLang="zh-CN" sz="2600" dirty="0"/>
              <a:t>1 , however, CC = 44 and AC = 131, but city = </a:t>
            </a:r>
            <a:r>
              <a:rPr lang="en-US" altLang="zh-CN" sz="2600" dirty="0" smtClean="0"/>
              <a:t>NYC. </a:t>
            </a:r>
            <a:r>
              <a:rPr lang="en-US" altLang="zh-CN" sz="2600" dirty="0"/>
              <a:t>That is, there </a:t>
            </a:r>
            <a:r>
              <a:rPr lang="en-US" altLang="zh-CN" sz="2600" dirty="0" smtClean="0"/>
              <a:t>exist inconsistencies </a:t>
            </a:r>
            <a:r>
              <a:rPr lang="en-US" altLang="zh-CN" sz="2600" dirty="0"/>
              <a:t>between the values of the CC, AC, and city attributes of </a:t>
            </a:r>
            <a:r>
              <a:rPr lang="en-US" altLang="zh-CN" sz="2600" i="1" dirty="0"/>
              <a:t>t</a:t>
            </a:r>
            <a:r>
              <a:rPr lang="en-US" altLang="zh-CN" sz="2600" dirty="0"/>
              <a:t>1 ; similarly for tuple </a:t>
            </a:r>
            <a:r>
              <a:rPr lang="en-US" altLang="zh-CN" sz="2600" i="1" dirty="0"/>
              <a:t>t</a:t>
            </a:r>
            <a:r>
              <a:rPr lang="en-US" altLang="zh-CN" sz="2600" dirty="0"/>
              <a:t>2.</a:t>
            </a:r>
            <a:br>
              <a:rPr lang="en-US" altLang="zh-CN" sz="2600" dirty="0"/>
            </a:br>
            <a:r>
              <a:rPr lang="en-US" altLang="zh-CN" sz="2600" dirty="0"/>
              <a:t>These tell us that tuples </a:t>
            </a:r>
            <a:r>
              <a:rPr lang="en-US" altLang="zh-CN" sz="2600" i="1" dirty="0"/>
              <a:t>t</a:t>
            </a:r>
            <a:r>
              <a:rPr lang="en-US" altLang="zh-CN" sz="2600" dirty="0"/>
              <a:t>1 and </a:t>
            </a:r>
            <a:r>
              <a:rPr lang="en-US" altLang="zh-CN" sz="2600" i="1" dirty="0"/>
              <a:t>t</a:t>
            </a:r>
            <a:r>
              <a:rPr lang="en-US" altLang="zh-CN" sz="2600" dirty="0"/>
              <a:t>2 are erroneous</a:t>
            </a:r>
            <a:r>
              <a:rPr lang="en-US" altLang="zh-CN" sz="2600" dirty="0" smtClean="0"/>
              <a:t>.</a:t>
            </a:r>
            <a:r>
              <a:rPr lang="en-US" altLang="zh-CN" dirty="0"/>
              <a:t/>
            </a:r>
            <a:br>
              <a:rPr lang="en-US" altLang="zh-CN" dirty="0"/>
            </a:br>
            <a:r>
              <a:rPr lang="fr-FR" altLang="zh-CN" dirty="0"/>
              <a:t/>
            </a:r>
            <a:br>
              <a:rPr lang="fr-FR" altLang="zh-CN" dirty="0"/>
            </a:br>
            <a:r>
              <a:rPr lang="fr-FR" altLang="zh-CN" dirty="0"/>
              <a:t/>
            </a:r>
            <a:br>
              <a:rPr lang="fr-FR" altLang="zh-CN" dirty="0"/>
            </a:br>
            <a:endParaRPr lang="zh-CN" altLang="en-US" dirty="0"/>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147" y="4869160"/>
            <a:ext cx="7850866" cy="1194048"/>
          </a:xfrm>
          <a:prstGeom prst="rect">
            <a:avLst/>
          </a:prstGeom>
        </p:spPr>
      </p:pic>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719140831"/>
      </p:ext>
    </p:extLst>
  </p:cSld>
  <p:clrMapOvr>
    <a:masterClrMapping/>
  </p:clrMapOvr>
  <mc:AlternateContent xmlns:mc="http://schemas.openxmlformats.org/markup-compatibility/2006" xmlns:p14="http://schemas.microsoft.com/office/powerpoint/2010/main">
    <mc:Choice Requires="p14">
      <p:transition spd="slow" p14:dur="2000" advTm="51177"/>
    </mc:Choice>
    <mc:Fallback xmlns="">
      <p:transition spd="slow" advTm="51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548680"/>
            <a:ext cx="8229600" cy="5577483"/>
          </a:xfrm>
        </p:spPr>
        <p:txBody>
          <a:bodyPr>
            <a:normAutofit fontScale="92500" lnSpcReduction="10000"/>
          </a:bodyPr>
          <a:lstStyle/>
          <a:p>
            <a:pPr marL="514350" indent="-514350">
              <a:buFont typeface="+mj-lt"/>
              <a:buAutoNum type="arabicPeriod" startAt="2"/>
            </a:pPr>
            <a:r>
              <a:rPr lang="en-US" altLang="zh-CN" sz="2600" dirty="0" smtClean="0"/>
              <a:t>Similarly</a:t>
            </a:r>
            <a:r>
              <a:rPr lang="en-US" altLang="zh-CN" sz="2600" dirty="0"/>
              <a:t>, in the U.S. (CC = 01), if the area code is 908, the city should be Murray Hill (MH</a:t>
            </a:r>
            <a:r>
              <a:rPr lang="en-US" altLang="zh-CN" sz="2600" dirty="0" smtClean="0"/>
              <a:t>). Nevertheless</a:t>
            </a:r>
            <a:r>
              <a:rPr lang="en-US" altLang="zh-CN" sz="2600" dirty="0"/>
              <a:t>, CC = 01 and AC = 908 in tuple </a:t>
            </a:r>
            <a:r>
              <a:rPr lang="en-US" altLang="zh-CN" sz="2600" i="1" dirty="0"/>
              <a:t>t</a:t>
            </a:r>
            <a:r>
              <a:rPr lang="en-US" altLang="zh-CN" sz="2600" dirty="0"/>
              <a:t>3, whereas its city is not MH. This indicates that </a:t>
            </a:r>
            <a:r>
              <a:rPr lang="en-US" altLang="zh-CN" sz="2600" dirty="0" smtClean="0"/>
              <a:t>tuple </a:t>
            </a:r>
            <a:r>
              <a:rPr lang="en-US" altLang="zh-CN" sz="2600" i="1" dirty="0" smtClean="0"/>
              <a:t>t</a:t>
            </a:r>
            <a:r>
              <a:rPr lang="en-US" altLang="zh-CN" sz="2600" dirty="0" smtClean="0"/>
              <a:t>3 </a:t>
            </a:r>
            <a:r>
              <a:rPr lang="en-US" altLang="zh-CN" sz="2600" dirty="0"/>
              <a:t>is not quite correct</a:t>
            </a:r>
            <a:r>
              <a:rPr lang="en-US" altLang="zh-CN" sz="2600" dirty="0" smtClean="0"/>
              <a:t>.</a:t>
            </a:r>
          </a:p>
          <a:p>
            <a:pPr marL="514350" indent="-514350">
              <a:buFont typeface="+mj-lt"/>
              <a:buAutoNum type="arabicPeriod" startAt="2"/>
            </a:pPr>
            <a:r>
              <a:rPr lang="en-US" altLang="zh-CN" sz="2600" dirty="0" smtClean="0"/>
              <a:t>It </a:t>
            </a:r>
            <a:r>
              <a:rPr lang="en-US" altLang="zh-CN" sz="2600" dirty="0"/>
              <a:t>is also known that in the UK, zip code uniquely determines street. That is, for any two </a:t>
            </a:r>
            <a:r>
              <a:rPr lang="en-US" altLang="zh-CN" sz="2600" dirty="0" smtClean="0"/>
              <a:t>tuples that </a:t>
            </a:r>
            <a:r>
              <a:rPr lang="en-US" altLang="zh-CN" sz="2600" dirty="0"/>
              <a:t>refer to employees in the UK, if they share the same zip code, then they should have </a:t>
            </a:r>
            <a:r>
              <a:rPr lang="en-US" altLang="zh-CN" sz="2600" dirty="0" smtClean="0"/>
              <a:t>the same </a:t>
            </a:r>
            <a:r>
              <a:rPr lang="en-US" altLang="zh-CN" sz="2600" dirty="0"/>
              <a:t>value in their street attributes. However, while </a:t>
            </a:r>
            <a:r>
              <a:rPr lang="en-US" altLang="zh-CN" sz="2600" i="1" dirty="0"/>
              <a:t>t</a:t>
            </a:r>
            <a:r>
              <a:rPr lang="en-US" altLang="zh-CN" sz="2600" dirty="0"/>
              <a:t>1[CC] = </a:t>
            </a:r>
            <a:r>
              <a:rPr lang="en-US" altLang="zh-CN" sz="2600" i="1" dirty="0"/>
              <a:t>t</a:t>
            </a:r>
            <a:r>
              <a:rPr lang="en-US" altLang="zh-CN" sz="2600" dirty="0"/>
              <a:t>2[CC] = 44 and </a:t>
            </a:r>
            <a:r>
              <a:rPr lang="en-US" altLang="zh-CN" sz="2600" i="1" dirty="0"/>
              <a:t>t</a:t>
            </a:r>
            <a:r>
              <a:rPr lang="en-US" altLang="zh-CN" sz="2600" dirty="0"/>
              <a:t>1[zip] = </a:t>
            </a:r>
            <a:r>
              <a:rPr lang="en-US" altLang="zh-CN" sz="2600" i="1" dirty="0"/>
              <a:t>t</a:t>
            </a:r>
            <a:r>
              <a:rPr lang="en-US" altLang="zh-CN" sz="2600" dirty="0"/>
              <a:t>2[zip</a:t>
            </a:r>
            <a:r>
              <a:rPr lang="en-US" altLang="zh-CN" sz="2600" dirty="0" smtClean="0"/>
              <a:t>], </a:t>
            </a:r>
            <a:r>
              <a:rPr lang="en-US" altLang="zh-CN" sz="2600" i="1" dirty="0" smtClean="0"/>
              <a:t>t</a:t>
            </a:r>
            <a:r>
              <a:rPr lang="en-US" altLang="zh-CN" sz="2600" dirty="0" smtClean="0"/>
              <a:t>1[street</a:t>
            </a:r>
            <a:r>
              <a:rPr lang="en-US" altLang="zh-CN" sz="2600" dirty="0"/>
              <a:t>] </a:t>
            </a:r>
            <a:r>
              <a:rPr lang="en-US" altLang="zh-CN" sz="2600" dirty="0" smtClean="0"/>
              <a:t>not equal to </a:t>
            </a:r>
            <a:r>
              <a:rPr lang="en-US" altLang="zh-CN" sz="2600" i="1" dirty="0"/>
              <a:t>t</a:t>
            </a:r>
            <a:r>
              <a:rPr lang="en-US" altLang="zh-CN" sz="2600" dirty="0"/>
              <a:t>2[street]. Hence, there are conflicts between </a:t>
            </a:r>
            <a:r>
              <a:rPr lang="en-US" altLang="zh-CN" sz="2600" i="1" dirty="0"/>
              <a:t>t</a:t>
            </a:r>
            <a:r>
              <a:rPr lang="en-US" altLang="zh-CN" sz="2600" dirty="0"/>
              <a:t>1 and </a:t>
            </a:r>
            <a:r>
              <a:rPr lang="en-US" altLang="zh-CN" sz="2600" i="1" dirty="0"/>
              <a:t>t</a:t>
            </a:r>
            <a:r>
              <a:rPr lang="en-US" altLang="zh-CN" sz="2600" dirty="0"/>
              <a:t>2</a:t>
            </a:r>
            <a:r>
              <a:rPr lang="en-US" altLang="zh-CN" dirty="0"/>
              <a:t/>
            </a:r>
            <a:br>
              <a:rPr lang="en-US" altLang="zh-CN" dirty="0"/>
            </a:br>
            <a:r>
              <a:rPr lang="en-US" altLang="zh-CN" dirty="0"/>
              <a:t/>
            </a:r>
            <a:br>
              <a:rPr lang="en-US" altLang="zh-CN" dirty="0"/>
            </a:br>
            <a:r>
              <a:rPr lang="en-US" altLang="zh-CN" dirty="0"/>
              <a:t/>
            </a:r>
            <a:br>
              <a:rPr lang="en-US" altLang="zh-CN" dirty="0"/>
            </a:br>
            <a:r>
              <a:rPr lang="en-US" altLang="zh-CN" dirty="0"/>
              <a:t/>
            </a:r>
            <a:br>
              <a:rPr lang="en-US" altLang="zh-CN" dirty="0"/>
            </a:br>
            <a:endParaRPr lang="zh-CN" altLang="en-US" dirty="0"/>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147" y="4869160"/>
            <a:ext cx="7850866" cy="1194048"/>
          </a:xfrm>
          <a:prstGeom prst="rect">
            <a:avLst/>
          </a:prstGeom>
        </p:spPr>
      </p:pic>
      <p:pic>
        <p:nvPicPr>
          <p:cNvPr id="7" name="音频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604271741"/>
      </p:ext>
    </p:extLst>
  </p:cSld>
  <p:clrMapOvr>
    <a:masterClrMapping/>
  </p:clrMapOvr>
  <mc:AlternateContent xmlns:mc="http://schemas.openxmlformats.org/markup-compatibility/2006" xmlns:p14="http://schemas.microsoft.com/office/powerpoint/2010/main">
    <mc:Choice Requires="p14">
      <p:transition spd="slow" p14:dur="2000" advTm="69024"/>
    </mc:Choice>
    <mc:Fallback xmlns="">
      <p:transition spd="slow" advTm="69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normAutofit fontScale="92500" lnSpcReduction="10000"/>
          </a:bodyPr>
          <a:lstStyle/>
          <a:p>
            <a:r>
              <a:rPr lang="en-US" altLang="zh-CN" dirty="0"/>
              <a:t>E</a:t>
            </a:r>
            <a:r>
              <a:rPr lang="en-US" altLang="zh-CN" dirty="0" smtClean="0"/>
              <a:t>rrors </a:t>
            </a:r>
            <a:r>
              <a:rPr lang="en-US" altLang="zh-CN" dirty="0"/>
              <a:t>in a single </a:t>
            </a:r>
            <a:r>
              <a:rPr lang="en-US" altLang="zh-CN" dirty="0" smtClean="0"/>
              <a:t>relation can </a:t>
            </a:r>
            <a:r>
              <a:rPr lang="en-US" altLang="zh-CN" dirty="0"/>
              <a:t>be detected by </a:t>
            </a:r>
            <a:r>
              <a:rPr lang="en-US" altLang="zh-CN" dirty="0" err="1"/>
              <a:t>intrarelation</a:t>
            </a:r>
            <a:r>
              <a:rPr lang="en-US" altLang="zh-CN" dirty="0"/>
              <a:t> constraints such as extensions of functional dependencies, </a:t>
            </a:r>
            <a:r>
              <a:rPr lang="en-US" altLang="zh-CN" dirty="0" smtClean="0"/>
              <a:t>while errors </a:t>
            </a:r>
            <a:r>
              <a:rPr lang="en-US" altLang="zh-CN" dirty="0"/>
              <a:t>across different relations can be identified by interrelation constraints such as extensions </a:t>
            </a:r>
            <a:r>
              <a:rPr lang="en-US" altLang="zh-CN" dirty="0" smtClean="0"/>
              <a:t>of inclusion </a:t>
            </a:r>
            <a:r>
              <a:rPr lang="en-US" altLang="zh-CN" dirty="0"/>
              <a:t>dependencies.</a:t>
            </a:r>
            <a:br>
              <a:rPr lang="en-US" altLang="zh-CN" dirty="0"/>
            </a:br>
            <a:r>
              <a:rPr lang="en-US" altLang="zh-CN" dirty="0"/>
              <a:t/>
            </a:r>
            <a:br>
              <a:rPr lang="en-US" altLang="zh-CN" dirty="0"/>
            </a:br>
            <a:r>
              <a:rPr lang="en-US" altLang="zh-CN" dirty="0"/>
              <a:t/>
            </a:r>
            <a:br>
              <a:rPr lang="en-US" altLang="zh-CN" dirty="0"/>
            </a:br>
            <a:r>
              <a:rPr lang="en-US" altLang="zh-CN" dirty="0"/>
              <a:t/>
            </a:r>
            <a:br>
              <a:rPr lang="en-US" altLang="zh-CN" dirty="0"/>
            </a:br>
            <a:endParaRPr lang="zh-CN" altLang="en-US"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4275284154"/>
      </p:ext>
    </p:extLst>
  </p:cSld>
  <p:clrMapOvr>
    <a:masterClrMapping/>
  </p:clrMapOvr>
  <mc:AlternateContent xmlns:mc="http://schemas.openxmlformats.org/markup-compatibility/2006" xmlns:p14="http://schemas.microsoft.com/office/powerpoint/2010/main">
    <mc:Choice Requires="p14">
      <p:transition spd="slow" p14:dur="2000" advTm="29235"/>
    </mc:Choice>
    <mc:Fallback xmlns="">
      <p:transition spd="slow" advTm="29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Data deduplication</a:t>
            </a:r>
            <a:endParaRPr lang="zh-CN" altLang="en-US" dirty="0"/>
          </a:p>
        </p:txBody>
      </p:sp>
      <p:sp>
        <p:nvSpPr>
          <p:cNvPr id="4" name="文本占位符 3"/>
          <p:cNvSpPr>
            <a:spLocks noGrp="1"/>
          </p:cNvSpPr>
          <p:nvPr>
            <p:ph type="body" idx="1"/>
          </p:nvPr>
        </p:nvSpPr>
        <p:spPr/>
        <p:txBody>
          <a:bodyPr/>
          <a:lstStyle/>
          <a:p>
            <a:endParaRPr lang="zh-CN" altLang="en-US"/>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343686974"/>
      </p:ext>
    </p:extLst>
  </p:cSld>
  <p:clrMapOvr>
    <a:masterClrMapping/>
  </p:clrMapOvr>
  <mc:AlternateContent xmlns:mc="http://schemas.openxmlformats.org/markup-compatibility/2006" xmlns:p14="http://schemas.microsoft.com/office/powerpoint/2010/main">
    <mc:Choice Requires="p14">
      <p:transition spd="slow" p14:dur="2000" advTm="6604"/>
    </mc:Choice>
    <mc:Fallback xmlns="">
      <p:transition spd="slow" advTm="6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Data </a:t>
            </a:r>
            <a:r>
              <a:rPr lang="en-US" altLang="zh-CN" b="1" dirty="0" smtClean="0"/>
              <a:t>Deduplication</a:t>
            </a:r>
            <a:endParaRPr lang="zh-CN" altLang="en-US" b="1" dirty="0"/>
          </a:p>
        </p:txBody>
      </p:sp>
      <p:sp>
        <p:nvSpPr>
          <p:cNvPr id="3" name="内容占位符 2"/>
          <p:cNvSpPr>
            <a:spLocks noGrp="1"/>
          </p:cNvSpPr>
          <p:nvPr>
            <p:ph idx="1"/>
          </p:nvPr>
        </p:nvSpPr>
        <p:spPr/>
        <p:txBody>
          <a:bodyPr>
            <a:normAutofit fontScale="92500" lnSpcReduction="10000"/>
          </a:bodyPr>
          <a:lstStyle/>
          <a:p>
            <a:r>
              <a:rPr lang="en-US" altLang="zh-CN" b="1" i="1" dirty="0" smtClean="0">
                <a:solidFill>
                  <a:srgbClr val="C00000"/>
                </a:solidFill>
              </a:rPr>
              <a:t>Data Duplication </a:t>
            </a:r>
            <a:r>
              <a:rPr lang="en-US" altLang="zh-CN" dirty="0" smtClean="0"/>
              <a:t>means there are more than one tuple refer to the same real world entity.</a:t>
            </a:r>
          </a:p>
          <a:p>
            <a:r>
              <a:rPr lang="en-US" altLang="zh-CN" b="1" i="1" dirty="0" smtClean="0">
                <a:solidFill>
                  <a:srgbClr val="C00000"/>
                </a:solidFill>
              </a:rPr>
              <a:t>Data Deduplication </a:t>
            </a:r>
            <a:r>
              <a:rPr lang="en-US" altLang="zh-CN" dirty="0" smtClean="0"/>
              <a:t>aims to identify tuples in one or more relations that refer to the same real-world entity. It is also known as entity resolution, duplicate detection, record matching, record linkage, merge-purge, and object identification (for data with complex structures).</a:t>
            </a:r>
            <a:r>
              <a:rPr lang="en-US" altLang="zh-CN" sz="2800" dirty="0" smtClean="0"/>
              <a:t/>
            </a:r>
            <a:br>
              <a:rPr lang="en-US" altLang="zh-CN" sz="2800" dirty="0" smtClean="0"/>
            </a:br>
            <a:r>
              <a:rPr lang="en-US" altLang="zh-CN" sz="2800" dirty="0" smtClean="0"/>
              <a:t/>
            </a:r>
            <a:br>
              <a:rPr lang="en-US" altLang="zh-CN" sz="2800" dirty="0" smtClean="0"/>
            </a:br>
            <a:endParaRPr lang="zh-CN" altLang="en-US" sz="2800" dirty="0"/>
          </a:p>
        </p:txBody>
      </p:sp>
      <p:pic>
        <p:nvPicPr>
          <p:cNvPr id="6" name="音频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153421228"/>
      </p:ext>
    </p:extLst>
  </p:cSld>
  <p:clrMapOvr>
    <a:masterClrMapping/>
  </p:clrMapOvr>
  <mc:AlternateContent xmlns:mc="http://schemas.openxmlformats.org/markup-compatibility/2006" xmlns:p14="http://schemas.microsoft.com/office/powerpoint/2010/main">
    <mc:Choice Requires="p14">
      <p:transition spd="slow" p14:dur="2000" advTm="18910"/>
    </mc:Choice>
    <mc:Fallback xmlns="">
      <p:transition spd="slow" advTm="18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548680"/>
            <a:ext cx="8229600" cy="5832648"/>
          </a:xfrm>
        </p:spPr>
        <p:txBody>
          <a:bodyPr>
            <a:normAutofit fontScale="92500" lnSpcReduction="20000"/>
          </a:bodyPr>
          <a:lstStyle/>
          <a:p>
            <a:r>
              <a:rPr lang="en-US" altLang="zh-CN" sz="2800" dirty="0" smtClean="0"/>
              <a:t>Consider two data sources specified by the following relation schemas:</a:t>
            </a:r>
          </a:p>
          <a:p>
            <a:pPr lvl="1"/>
            <a:r>
              <a:rPr lang="en-US" altLang="zh-CN" sz="2400" dirty="0" smtClean="0"/>
              <a:t>credit</a:t>
            </a:r>
            <a:r>
              <a:rPr lang="en-US" altLang="zh-CN" sz="2400" i="1" dirty="0" smtClean="0"/>
              <a:t>(c#, FN, LN, </a:t>
            </a:r>
            <a:r>
              <a:rPr lang="en-US" altLang="zh-CN" sz="2400" i="1" dirty="0" err="1" smtClean="0"/>
              <a:t>addr</a:t>
            </a:r>
            <a:r>
              <a:rPr lang="en-US" altLang="zh-CN" sz="2400" i="1" dirty="0" smtClean="0"/>
              <a:t>, </a:t>
            </a:r>
            <a:r>
              <a:rPr lang="en-US" altLang="zh-CN" sz="2400" i="1" dirty="0" err="1" smtClean="0"/>
              <a:t>tel</a:t>
            </a:r>
            <a:r>
              <a:rPr lang="en-US" altLang="zh-CN" sz="2400" i="1" dirty="0" smtClean="0"/>
              <a:t>, email, gender, type),</a:t>
            </a:r>
          </a:p>
          <a:p>
            <a:pPr lvl="1"/>
            <a:r>
              <a:rPr lang="en-US" altLang="zh-CN" sz="2400" dirty="0" smtClean="0"/>
              <a:t>billing</a:t>
            </a:r>
            <a:r>
              <a:rPr lang="en-US" altLang="zh-CN" sz="2400" i="1" dirty="0" smtClean="0"/>
              <a:t>(c#, FN, LN, post, </a:t>
            </a:r>
            <a:r>
              <a:rPr lang="en-US" altLang="zh-CN" sz="2400" i="1" dirty="0" err="1" smtClean="0"/>
              <a:t>phn</a:t>
            </a:r>
            <a:r>
              <a:rPr lang="en-US" altLang="zh-CN" sz="2400" i="1" dirty="0" smtClean="0"/>
              <a:t>, email, item, price).</a:t>
            </a:r>
          </a:p>
          <a:p>
            <a:pPr lvl="1"/>
            <a:endParaRPr lang="en-US" altLang="zh-CN" sz="2400" i="1" dirty="0" smtClean="0"/>
          </a:p>
          <a:p>
            <a:pPr lvl="1"/>
            <a:endParaRPr lang="en-US" altLang="zh-CN" sz="2400" i="1" dirty="0" smtClean="0"/>
          </a:p>
          <a:p>
            <a:pPr lvl="1"/>
            <a:endParaRPr lang="en-US" altLang="zh-CN" sz="2400" i="1" dirty="0" smtClean="0"/>
          </a:p>
          <a:p>
            <a:pPr lvl="1"/>
            <a:endParaRPr lang="en-US" altLang="zh-CN" sz="2400" i="1" dirty="0" smtClean="0"/>
          </a:p>
          <a:p>
            <a:pPr lvl="1"/>
            <a:endParaRPr lang="en-US" altLang="zh-CN" sz="2400" i="1" dirty="0" smtClean="0"/>
          </a:p>
          <a:p>
            <a:pPr lvl="1"/>
            <a:endParaRPr lang="en-US" altLang="zh-CN" sz="2400" i="1" dirty="0" smtClean="0"/>
          </a:p>
          <a:p>
            <a:endParaRPr lang="en-US" altLang="zh-CN" dirty="0" smtClean="0"/>
          </a:p>
          <a:p>
            <a:endParaRPr lang="en-US" altLang="zh-CN" dirty="0" smtClean="0"/>
          </a:p>
          <a:p>
            <a:r>
              <a:rPr lang="en-US" altLang="zh-CN" sz="2800" dirty="0" smtClean="0"/>
              <a:t>For credit card fraud detection, check whether for all </a:t>
            </a:r>
            <a:r>
              <a:rPr lang="en-US" altLang="zh-CN" sz="2800" dirty="0" err="1" smtClean="0"/>
              <a:t>tuples</a:t>
            </a:r>
            <a:r>
              <a:rPr lang="en-US" altLang="zh-CN" sz="2800" dirty="0" smtClean="0"/>
              <a:t> t ∈ </a:t>
            </a:r>
            <a:r>
              <a:rPr lang="en-US" altLang="zh-CN" sz="2800" dirty="0" err="1" smtClean="0"/>
              <a:t>I</a:t>
            </a:r>
            <a:r>
              <a:rPr lang="en-US" altLang="zh-CN" sz="2100" dirty="0" err="1" smtClean="0"/>
              <a:t>c</a:t>
            </a:r>
            <a:r>
              <a:rPr lang="en-US" altLang="zh-CN" sz="2100" dirty="0" smtClean="0"/>
              <a:t> </a:t>
            </a:r>
            <a:r>
              <a:rPr lang="en-US" altLang="zh-CN" sz="2800" dirty="0" smtClean="0"/>
              <a:t>and t∈ </a:t>
            </a:r>
            <a:r>
              <a:rPr lang="en-US" altLang="zh-CN" sz="2800" dirty="0" err="1" smtClean="0"/>
              <a:t>I</a:t>
            </a:r>
            <a:r>
              <a:rPr lang="en-US" altLang="zh-CN" sz="2100" dirty="0" err="1" smtClean="0"/>
              <a:t>b</a:t>
            </a:r>
            <a:r>
              <a:rPr lang="en-US" altLang="zh-CN" sz="2800" dirty="0" smtClean="0"/>
              <a:t>:</a:t>
            </a:r>
          </a:p>
          <a:p>
            <a:pPr lvl="1">
              <a:buNone/>
            </a:pPr>
            <a:r>
              <a:rPr lang="en-US" altLang="zh-CN" sz="2600" dirty="0" smtClean="0"/>
              <a:t>	if t [c#] = t[c#] then t [</a:t>
            </a:r>
            <a:r>
              <a:rPr lang="en-US" altLang="zh-CN" sz="2600" dirty="0" err="1" smtClean="0"/>
              <a:t>Y</a:t>
            </a:r>
            <a:r>
              <a:rPr lang="en-US" altLang="zh-CN" sz="1900" dirty="0" err="1" smtClean="0"/>
              <a:t>c</a:t>
            </a:r>
            <a:r>
              <a:rPr lang="en-US" altLang="zh-CN" sz="2600" dirty="0" smtClean="0"/>
              <a:t>] and t[</a:t>
            </a:r>
            <a:r>
              <a:rPr lang="en-US" altLang="zh-CN" sz="2600" dirty="0" err="1" smtClean="0"/>
              <a:t>Y</a:t>
            </a:r>
            <a:r>
              <a:rPr lang="en-US" altLang="zh-CN" sz="1900" dirty="0" err="1" smtClean="0"/>
              <a:t>b</a:t>
            </a:r>
            <a:r>
              <a:rPr lang="en-US" altLang="zh-CN" sz="2600" dirty="0" smtClean="0"/>
              <a:t>] refer to the same person, </a:t>
            </a:r>
            <a:r>
              <a:rPr lang="en-US" altLang="zh-CN" sz="2600" dirty="0" err="1" smtClean="0"/>
              <a:t>Y</a:t>
            </a:r>
            <a:r>
              <a:rPr lang="en-US" altLang="zh-CN" sz="1900" dirty="0" err="1" smtClean="0"/>
              <a:t>c</a:t>
            </a:r>
            <a:r>
              <a:rPr lang="en-US" altLang="zh-CN" sz="1900" dirty="0" smtClean="0"/>
              <a:t> </a:t>
            </a:r>
            <a:r>
              <a:rPr lang="en-US" altLang="zh-CN" sz="2600" dirty="0" smtClean="0"/>
              <a:t>= [FN, LN, </a:t>
            </a:r>
            <a:r>
              <a:rPr lang="en-US" altLang="zh-CN" sz="2600" dirty="0" err="1" smtClean="0"/>
              <a:t>addr</a:t>
            </a:r>
            <a:r>
              <a:rPr lang="en-US" altLang="zh-CN" sz="2600" dirty="0" smtClean="0"/>
              <a:t>, </a:t>
            </a:r>
            <a:r>
              <a:rPr lang="en-US" altLang="zh-CN" sz="2600" dirty="0" err="1" smtClean="0"/>
              <a:t>tel</a:t>
            </a:r>
            <a:r>
              <a:rPr lang="en-US" altLang="zh-CN" sz="2600" dirty="0" smtClean="0"/>
              <a:t>], </a:t>
            </a:r>
            <a:r>
              <a:rPr lang="en-US" altLang="zh-CN" sz="2600" dirty="0" err="1" smtClean="0"/>
              <a:t>Y</a:t>
            </a:r>
            <a:r>
              <a:rPr lang="en-US" altLang="zh-CN" sz="1900" dirty="0" err="1" smtClean="0"/>
              <a:t>b</a:t>
            </a:r>
            <a:r>
              <a:rPr lang="en-US" altLang="zh-CN" sz="1900" dirty="0" smtClean="0"/>
              <a:t> </a:t>
            </a:r>
            <a:r>
              <a:rPr lang="en-US" altLang="zh-CN" sz="2600" dirty="0" smtClean="0"/>
              <a:t>= [FN, LN, post, </a:t>
            </a:r>
            <a:r>
              <a:rPr lang="en-US" altLang="zh-CN" sz="2600" dirty="0" err="1" smtClean="0"/>
              <a:t>phn</a:t>
            </a:r>
            <a:r>
              <a:rPr lang="en-US" altLang="zh-CN" sz="2600" dirty="0" smtClean="0"/>
              <a:t>].</a:t>
            </a:r>
            <a:endParaRPr lang="en-US" altLang="zh-CN" sz="7100" dirty="0" smtClean="0"/>
          </a:p>
          <a:p>
            <a:pPr lvl="1">
              <a:buNone/>
            </a:pPr>
            <a:endParaRPr lang="zh-CN" altLang="en-US" sz="2400" dirty="0"/>
          </a:p>
        </p:txBody>
      </p:sp>
      <p:pic>
        <p:nvPicPr>
          <p:cNvPr id="1027" name="Picture 3"/>
          <p:cNvPicPr>
            <a:picLocks noChangeAspect="1" noChangeArrowheads="1"/>
          </p:cNvPicPr>
          <p:nvPr/>
        </p:nvPicPr>
        <p:blipFill>
          <a:blip r:embed="rId4" cstate="print"/>
          <a:srcRect/>
          <a:stretch>
            <a:fillRect/>
          </a:stretch>
        </p:blipFill>
        <p:spPr bwMode="auto">
          <a:xfrm>
            <a:off x="1115616" y="1988840"/>
            <a:ext cx="6267450" cy="2457450"/>
          </a:xfrm>
          <a:prstGeom prst="rect">
            <a:avLst/>
          </a:prstGeom>
          <a:noFill/>
          <a:ln w="9525">
            <a:noFill/>
            <a:miter lim="800000"/>
            <a:headEnd/>
            <a:tailEnd/>
          </a:ln>
        </p:spPr>
      </p:pic>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354258343"/>
      </p:ext>
    </p:extLst>
  </p:cSld>
  <p:clrMapOvr>
    <a:masterClrMapping/>
  </p:clrMapOvr>
  <mc:AlternateContent xmlns:mc="http://schemas.openxmlformats.org/markup-compatibility/2006" xmlns:p14="http://schemas.microsoft.com/office/powerpoint/2010/main">
    <mc:Choice Requires="p14">
      <p:transition spd="slow" p14:dur="2000" advTm="31484"/>
    </mc:Choice>
    <mc:Fallback xmlns="">
      <p:transition spd="slow" advTm="31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Challenges</a:t>
            </a:r>
            <a:endParaRPr lang="zh-CN" altLang="en-US" dirty="0"/>
          </a:p>
        </p:txBody>
      </p:sp>
      <p:sp>
        <p:nvSpPr>
          <p:cNvPr id="3" name="内容占位符 2"/>
          <p:cNvSpPr>
            <a:spLocks noGrp="1"/>
          </p:cNvSpPr>
          <p:nvPr>
            <p:ph idx="1"/>
          </p:nvPr>
        </p:nvSpPr>
        <p:spPr/>
        <p:txBody>
          <a:bodyPr>
            <a:normAutofit/>
          </a:bodyPr>
          <a:lstStyle/>
          <a:p>
            <a:r>
              <a:rPr lang="en-US" altLang="zh-CN" dirty="0" smtClean="0"/>
              <a:t>The same object may be represented differently in different data sources.</a:t>
            </a:r>
          </a:p>
          <a:p>
            <a:endParaRPr lang="en-US" altLang="zh-CN" dirty="0" smtClean="0"/>
          </a:p>
          <a:p>
            <a:r>
              <a:rPr lang="en-US" altLang="zh-CN" dirty="0" smtClean="0"/>
              <a:t>t1[YR1]and t2[YR2] have the same type and refer to the same entity, however, t1[YR1] </a:t>
            </a:r>
            <a:r>
              <a:rPr lang="zh-CN" altLang="en-US" dirty="0" smtClean="0"/>
              <a:t>≠</a:t>
            </a:r>
            <a:r>
              <a:rPr lang="en-US" altLang="zh-CN" dirty="0" smtClean="0"/>
              <a:t> t2[YR2]due to errors in the data.</a:t>
            </a:r>
            <a:endParaRPr lang="zh-CN" altLang="en-US"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887155984"/>
      </p:ext>
    </p:extLst>
  </p:cSld>
  <p:clrMapOvr>
    <a:masterClrMapping/>
  </p:clrMapOvr>
  <mc:AlternateContent xmlns:mc="http://schemas.openxmlformats.org/markup-compatibility/2006" xmlns:p14="http://schemas.microsoft.com/office/powerpoint/2010/main">
    <mc:Choice Requires="p14">
      <p:transition spd="slow" p14:dur="2000" advTm="36173"/>
    </mc:Choice>
    <mc:Fallback xmlns="">
      <p:transition spd="slow" advTm="361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Outline</a:t>
            </a:r>
            <a:endParaRPr lang="zh-CN" altLang="en-US" dirty="0"/>
          </a:p>
        </p:txBody>
      </p:sp>
      <p:sp>
        <p:nvSpPr>
          <p:cNvPr id="3" name="内容占位符 2"/>
          <p:cNvSpPr>
            <a:spLocks noGrp="1"/>
          </p:cNvSpPr>
          <p:nvPr>
            <p:ph idx="1"/>
          </p:nvPr>
        </p:nvSpPr>
        <p:spPr/>
        <p:txBody>
          <a:bodyPr>
            <a:normAutofit lnSpcReduction="10000"/>
          </a:bodyPr>
          <a:lstStyle/>
          <a:p>
            <a:pPr>
              <a:lnSpc>
                <a:spcPct val="90000"/>
              </a:lnSpc>
            </a:pPr>
            <a:r>
              <a:rPr lang="en-US" altLang="zh-CN" sz="2800" b="1" dirty="0"/>
              <a:t>An </a:t>
            </a:r>
            <a:r>
              <a:rPr lang="en-US" altLang="zh-CN" sz="2800" b="1" dirty="0" smtClean="0"/>
              <a:t>Overview</a:t>
            </a:r>
          </a:p>
          <a:p>
            <a:pPr>
              <a:lnSpc>
                <a:spcPct val="90000"/>
              </a:lnSpc>
            </a:pPr>
            <a:r>
              <a:rPr lang="en-US" altLang="zh-CN" sz="2800" b="1" dirty="0" smtClean="0"/>
              <a:t>Central Issues Of Data Quality</a:t>
            </a:r>
          </a:p>
          <a:p>
            <a:pPr>
              <a:lnSpc>
                <a:spcPct val="90000"/>
              </a:lnSpc>
            </a:pPr>
            <a:r>
              <a:rPr lang="en-US" altLang="zh-CN" sz="2800" b="1" dirty="0" smtClean="0"/>
              <a:t>- Data Consistency</a:t>
            </a:r>
          </a:p>
          <a:p>
            <a:pPr>
              <a:lnSpc>
                <a:spcPct val="90000"/>
              </a:lnSpc>
            </a:pPr>
            <a:r>
              <a:rPr lang="en-US" altLang="zh-CN" sz="2800" b="1" dirty="0" smtClean="0"/>
              <a:t>- Data Deduplication</a:t>
            </a:r>
          </a:p>
          <a:p>
            <a:pPr>
              <a:lnSpc>
                <a:spcPct val="90000"/>
              </a:lnSpc>
            </a:pPr>
            <a:r>
              <a:rPr lang="en-US" altLang="zh-CN" sz="2800" b="1" dirty="0" smtClean="0"/>
              <a:t>- Data Accuracy</a:t>
            </a:r>
          </a:p>
          <a:p>
            <a:pPr>
              <a:lnSpc>
                <a:spcPct val="90000"/>
              </a:lnSpc>
            </a:pPr>
            <a:r>
              <a:rPr lang="en-US" altLang="zh-CN" sz="2800" b="1" dirty="0" smtClean="0"/>
              <a:t>- Information Completeness</a:t>
            </a:r>
          </a:p>
          <a:p>
            <a:pPr>
              <a:lnSpc>
                <a:spcPct val="90000"/>
              </a:lnSpc>
            </a:pPr>
            <a:r>
              <a:rPr lang="en-US" altLang="zh-CN" sz="2800" b="1" dirty="0" smtClean="0"/>
              <a:t>- Data Currency</a:t>
            </a:r>
          </a:p>
          <a:p>
            <a:pPr marL="0" indent="0">
              <a:lnSpc>
                <a:spcPct val="90000"/>
              </a:lnSpc>
              <a:buNone/>
            </a:pPr>
            <a:r>
              <a:rPr lang="en-US" altLang="zh-CN" sz="2800" dirty="0"/>
              <a:t/>
            </a:r>
            <a:br>
              <a:rPr lang="en-US" altLang="zh-CN" sz="2800" dirty="0"/>
            </a:br>
            <a:r>
              <a:rPr lang="en-US" altLang="zh-CN" sz="2800" dirty="0"/>
              <a:t/>
            </a:r>
            <a:br>
              <a:rPr lang="en-US" altLang="zh-CN" sz="2800" dirty="0"/>
            </a:br>
            <a:endParaRPr lang="zh-CN" altLang="en-US"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54292618"/>
      </p:ext>
    </p:extLst>
  </p:cSld>
  <p:clrMapOvr>
    <a:masterClrMapping/>
  </p:clrMapOvr>
  <mc:AlternateContent xmlns:mc="http://schemas.openxmlformats.org/markup-compatibility/2006" xmlns:p14="http://schemas.microsoft.com/office/powerpoint/2010/main">
    <mc:Choice Requires="p14">
      <p:transition spd="slow" p14:dur="2000" advTm="7899"/>
    </mc:Choice>
    <mc:Fallback xmlns="">
      <p:transition spd="slow" advTm="78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Algorithm</a:t>
            </a:r>
            <a:endParaRPr lang="zh-CN" altLang="en-US" dirty="0"/>
          </a:p>
        </p:txBody>
      </p:sp>
      <p:sp>
        <p:nvSpPr>
          <p:cNvPr id="3" name="内容占位符 2"/>
          <p:cNvSpPr>
            <a:spLocks noGrp="1"/>
          </p:cNvSpPr>
          <p:nvPr>
            <p:ph idx="1"/>
          </p:nvPr>
        </p:nvSpPr>
        <p:spPr>
          <a:xfrm>
            <a:off x="457200" y="1268760"/>
            <a:ext cx="8229600" cy="4857403"/>
          </a:xfrm>
        </p:spPr>
        <p:txBody>
          <a:bodyPr>
            <a:normAutofit fontScale="92500" lnSpcReduction="10000"/>
          </a:bodyPr>
          <a:lstStyle/>
          <a:p>
            <a:endParaRPr lang="en-US" altLang="zh-CN" sz="2000" dirty="0" smtClean="0"/>
          </a:p>
          <a:p>
            <a:endParaRPr lang="en-US" altLang="zh-CN" sz="2000" dirty="0" smtClean="0"/>
          </a:p>
          <a:p>
            <a:endParaRPr lang="en-US" altLang="zh-CN" sz="2000" dirty="0" smtClean="0"/>
          </a:p>
          <a:p>
            <a:endParaRPr lang="en-US" altLang="zh-CN" sz="2000" dirty="0" smtClean="0"/>
          </a:p>
          <a:p>
            <a:endParaRPr lang="en-US" altLang="zh-CN" sz="2000" dirty="0" smtClean="0"/>
          </a:p>
          <a:p>
            <a:endParaRPr lang="en-US" altLang="zh-CN" sz="2000" dirty="0" smtClean="0"/>
          </a:p>
          <a:p>
            <a:endParaRPr lang="en-US" altLang="zh-CN" sz="2000" dirty="0" smtClean="0"/>
          </a:p>
          <a:p>
            <a:endParaRPr lang="en-US" altLang="zh-CN" sz="2000" dirty="0" smtClean="0"/>
          </a:p>
          <a:p>
            <a:endParaRPr lang="en-US" altLang="zh-CN" sz="2000" dirty="0" smtClean="0"/>
          </a:p>
          <a:p>
            <a:endParaRPr lang="en-US" altLang="zh-CN" sz="2000" dirty="0" smtClean="0"/>
          </a:p>
          <a:p>
            <a:endParaRPr lang="en-US" altLang="zh-CN" sz="2000" dirty="0" smtClean="0"/>
          </a:p>
          <a:p>
            <a:pPr>
              <a:buNone/>
            </a:pPr>
            <a:r>
              <a:rPr lang="en-US" altLang="zh-CN" sz="2000" dirty="0" smtClean="0"/>
              <a:t>• (t1, t2) ∈ M if the pair is a match, i.e., t1[Y1] and t2[Y2] represent the same entity, and</a:t>
            </a:r>
          </a:p>
          <a:p>
            <a:pPr>
              <a:buNone/>
            </a:pPr>
            <a:r>
              <a:rPr lang="en-US" altLang="zh-CN" sz="2000" dirty="0" smtClean="0"/>
              <a:t>• (t1, t2) ∈ U if the pair is a non-match, i.e., t1[Y1] and t2[Y2] refer to different entities</a:t>
            </a:r>
            <a:r>
              <a:rPr lang="en-US" altLang="zh-CN" sz="2800" dirty="0" smtClean="0"/>
              <a:t>.</a:t>
            </a:r>
            <a:endParaRPr lang="zh-CN" altLang="en-US" sz="2800" dirty="0"/>
          </a:p>
        </p:txBody>
      </p:sp>
      <p:pic>
        <p:nvPicPr>
          <p:cNvPr id="2051" name="Picture 3"/>
          <p:cNvPicPr>
            <a:picLocks noChangeAspect="1" noChangeArrowheads="1"/>
          </p:cNvPicPr>
          <p:nvPr/>
        </p:nvPicPr>
        <p:blipFill>
          <a:blip r:embed="rId4" cstate="print"/>
          <a:srcRect/>
          <a:stretch>
            <a:fillRect/>
          </a:stretch>
        </p:blipFill>
        <p:spPr bwMode="auto">
          <a:xfrm>
            <a:off x="920681" y="1124744"/>
            <a:ext cx="7302638" cy="3496525"/>
          </a:xfrm>
          <a:prstGeom prst="rect">
            <a:avLst/>
          </a:prstGeom>
          <a:noFill/>
          <a:ln w="9525">
            <a:noFill/>
            <a:miter lim="800000"/>
            <a:headEnd/>
            <a:tailEnd/>
          </a:ln>
        </p:spPr>
      </p:pic>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319428348"/>
      </p:ext>
    </p:extLst>
  </p:cSld>
  <p:clrMapOvr>
    <a:masterClrMapping/>
  </p:clrMapOvr>
  <mc:AlternateContent xmlns:mc="http://schemas.openxmlformats.org/markup-compatibility/2006" xmlns:p14="http://schemas.microsoft.com/office/powerpoint/2010/main">
    <mc:Choice Requires="p14">
      <p:transition spd="slow" p14:dur="2000" advTm="95563"/>
    </mc:Choice>
    <mc:Fallback xmlns="">
      <p:transition spd="slow" advTm="95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Data Accuracy</a:t>
            </a:r>
            <a:endParaRPr lang="zh-CN" altLang="en-US" dirty="0"/>
          </a:p>
        </p:txBody>
      </p:sp>
      <p:sp>
        <p:nvSpPr>
          <p:cNvPr id="5" name="文本占位符 4"/>
          <p:cNvSpPr>
            <a:spLocks noGrp="1"/>
          </p:cNvSpPr>
          <p:nvPr>
            <p:ph type="body" idx="1"/>
          </p:nvPr>
        </p:nvSpPr>
        <p:spPr/>
        <p:txBody>
          <a:bodyPr/>
          <a:lstStyle/>
          <a:p>
            <a:endParaRPr lang="zh-CN" altLang="en-US"/>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158468158"/>
      </p:ext>
    </p:extLst>
  </p:cSld>
  <p:clrMapOvr>
    <a:masterClrMapping/>
  </p:clrMapOvr>
  <mc:AlternateContent xmlns:mc="http://schemas.openxmlformats.org/markup-compatibility/2006" xmlns:p14="http://schemas.microsoft.com/office/powerpoint/2010/main">
    <mc:Choice Requires="p14">
      <p:transition spd="slow" p14:dur="2000" advTm="6383"/>
    </mc:Choice>
    <mc:Fallback xmlns="">
      <p:transition spd="slow" advTm="6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b="1" dirty="0" smtClean="0"/>
              <a:t>Data Accuracy</a:t>
            </a:r>
            <a:endParaRPr lang="en-US" altLang="zh-CN" b="1" dirty="0"/>
          </a:p>
        </p:txBody>
      </p:sp>
      <p:sp>
        <p:nvSpPr>
          <p:cNvPr id="3" name="内容占位符 2"/>
          <p:cNvSpPr>
            <a:spLocks noGrp="1"/>
          </p:cNvSpPr>
          <p:nvPr>
            <p:ph idx="1"/>
          </p:nvPr>
        </p:nvSpPr>
        <p:spPr/>
        <p:txBody>
          <a:bodyPr>
            <a:normAutofit lnSpcReduction="10000"/>
          </a:bodyPr>
          <a:lstStyle/>
          <a:p>
            <a:r>
              <a:rPr lang="en-US" altLang="zh-CN" b="1" i="1" dirty="0" smtClean="0">
                <a:solidFill>
                  <a:srgbClr val="C00000"/>
                </a:solidFill>
              </a:rPr>
              <a:t>Data accuracy </a:t>
            </a:r>
            <a:r>
              <a:rPr lang="en-US" altLang="zh-CN" dirty="0" smtClean="0"/>
              <a:t>refers to the closeness of values in a database to the true values of the entities that the data in the database represent</a:t>
            </a:r>
            <a:endParaRPr lang="zh-CN" altLang="en-US" dirty="0" smtClean="0"/>
          </a:p>
          <a:p>
            <a:pPr marL="0" indent="0">
              <a:buNone/>
            </a:pPr>
            <a:r>
              <a:rPr lang="en-US" altLang="zh-CN" dirty="0"/>
              <a:t/>
            </a:r>
            <a:br>
              <a:rPr lang="en-US" altLang="zh-CN" dirty="0"/>
            </a:br>
            <a:r>
              <a:rPr lang="en-US" altLang="zh-CN" dirty="0"/>
              <a:t/>
            </a:r>
            <a:br>
              <a:rPr lang="en-US" altLang="zh-CN" dirty="0"/>
            </a:br>
            <a:r>
              <a:rPr lang="en-US" altLang="zh-CN" dirty="0"/>
              <a:t/>
            </a:r>
            <a:br>
              <a:rPr lang="en-US" altLang="zh-CN" dirty="0"/>
            </a:br>
            <a:r>
              <a:rPr lang="en-US" altLang="zh-CN" dirty="0"/>
              <a:t/>
            </a:r>
            <a:br>
              <a:rPr lang="en-US" altLang="zh-CN" dirty="0"/>
            </a:br>
            <a:endParaRPr lang="zh-CN" altLang="en-US"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773014039"/>
      </p:ext>
    </p:extLst>
  </p:cSld>
  <p:clrMapOvr>
    <a:masterClrMapping/>
  </p:clrMapOvr>
  <mc:AlternateContent xmlns:mc="http://schemas.openxmlformats.org/markup-compatibility/2006" xmlns:p14="http://schemas.microsoft.com/office/powerpoint/2010/main">
    <mc:Choice Requires="p14">
      <p:transition spd="slow" p14:dur="2000" advTm="10950"/>
    </mc:Choice>
    <mc:Fallback xmlns="">
      <p:transition spd="slow" advTm="109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71125" y="332656"/>
            <a:ext cx="8229600" cy="4525963"/>
          </a:xfrm>
        </p:spPr>
        <p:txBody>
          <a:bodyPr>
            <a:normAutofit fontScale="92500" lnSpcReduction="10000"/>
          </a:bodyPr>
          <a:lstStyle/>
          <a:p>
            <a:r>
              <a:rPr lang="en-US" altLang="zh-CN" dirty="0" smtClean="0"/>
              <a:t>Consider a person schema </a:t>
            </a:r>
            <a:r>
              <a:rPr lang="en-US" altLang="zh-CN" b="1" i="1" u="sng" dirty="0" smtClean="0"/>
              <a:t>person(FN, LN, age, height, status)</a:t>
            </a:r>
          </a:p>
          <a:p>
            <a:r>
              <a:rPr lang="en-US" altLang="zh-CN" dirty="0" smtClean="0"/>
              <a:t>where a tuple specifies the name (FN, LN), age, height, and marital status of a person.</a:t>
            </a:r>
          </a:p>
          <a:p>
            <a:r>
              <a:rPr lang="en-US" altLang="zh-CN" dirty="0" smtClean="0"/>
              <a:t>A person instance is shown Figure, in which s0 presents the “true” information for Mike.</a:t>
            </a:r>
          </a:p>
          <a:p>
            <a:r>
              <a:rPr lang="en-US" altLang="zh-CN" dirty="0" smtClean="0"/>
              <a:t>From these we can conclude that s1[age, height] are more accurate than s2[age, height] as they are closer to the true values of Mike, while s2[FN, status] are more accurate than s1[FN, status].</a:t>
            </a:r>
          </a:p>
          <a:p>
            <a:endParaRPr lang="zh-CN" altLang="en-US" dirty="0"/>
          </a:p>
        </p:txBody>
      </p:sp>
      <p:pic>
        <p:nvPicPr>
          <p:cNvPr id="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03648" y="4950013"/>
            <a:ext cx="5652798" cy="16196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104072745"/>
      </p:ext>
    </p:extLst>
  </p:cSld>
  <p:clrMapOvr>
    <a:masterClrMapping/>
  </p:clrMapOvr>
  <mc:AlternateContent xmlns:mc="http://schemas.openxmlformats.org/markup-compatibility/2006" xmlns:p14="http://schemas.microsoft.com/office/powerpoint/2010/main">
    <mc:Choice Requires="p14">
      <p:transition spd="slow" p14:dur="2000" advTm="42666"/>
    </mc:Choice>
    <mc:Fallback xmlns="">
      <p:transition spd="slow" advTm="42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endParaRPr lang="zh-CN" altLang="en-US"/>
          </a:p>
        </p:txBody>
      </p:sp>
      <p:sp>
        <p:nvSpPr>
          <p:cNvPr id="5" name="内容占位符 4"/>
          <p:cNvSpPr>
            <a:spLocks noGrp="1"/>
          </p:cNvSpPr>
          <p:nvPr>
            <p:ph idx="1"/>
          </p:nvPr>
        </p:nvSpPr>
        <p:spPr/>
        <p:txBody>
          <a:bodyPr>
            <a:normAutofit/>
          </a:bodyPr>
          <a:lstStyle/>
          <a:p>
            <a:r>
              <a:rPr lang="en-US" altLang="zh-CN" dirty="0" smtClean="0"/>
              <a:t>It is more challenging, however, to determine the relative accuracy of s1 and s2 when the reference s0 is unknown, as commonly found in practice. </a:t>
            </a:r>
          </a:p>
          <a:p>
            <a:r>
              <a:rPr lang="en-US" altLang="zh-CN" dirty="0" smtClean="0"/>
              <a:t>In this setting, it is still possible to find that for certain attributes, the values in one tuple are more accurate than the other by an analysis of the semantics of the data, as follows.</a:t>
            </a:r>
          </a:p>
          <a:p>
            <a:endParaRPr lang="zh-CN" altLang="en-US" dirty="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087053364"/>
      </p:ext>
    </p:extLst>
  </p:cSld>
  <p:clrMapOvr>
    <a:masterClrMapping/>
  </p:clrMapOvr>
  <mc:AlternateContent xmlns:mc="http://schemas.openxmlformats.org/markup-compatibility/2006" xmlns:p14="http://schemas.microsoft.com/office/powerpoint/2010/main">
    <mc:Choice Requires="p14">
      <p:transition spd="slow" p14:dur="2000" advTm="27549"/>
    </mc:Choice>
    <mc:Fallback xmlns="">
      <p:transition spd="slow" advTm="27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95536" y="404664"/>
            <a:ext cx="8229600" cy="4525963"/>
          </a:xfrm>
        </p:spPr>
        <p:txBody>
          <a:bodyPr>
            <a:normAutofit lnSpcReduction="10000"/>
          </a:bodyPr>
          <a:lstStyle/>
          <a:p>
            <a:r>
              <a:rPr lang="en-US" altLang="zh-CN" dirty="0" smtClean="0"/>
              <a:t>Suppose that we know that Mike is still going to middle school. From this, we can conclude that s1[age] is more accurate than s2[age]. That is, s1[age] is closer to Mike’s true age value than s2[age], although Mike’s true age may not be known. Indeed, it is unlikely that students in a middle school are 45 years old. Moreover, from the age value (s1[age]), we may deduce that s2[status] may be more accurate than s1[status].</a:t>
            </a:r>
          </a:p>
          <a:p>
            <a:endParaRPr lang="zh-CN" altLang="en-US" dirty="0"/>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pic>
        <p:nvPicPr>
          <p:cNvPr id="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31640" y="4744108"/>
            <a:ext cx="6632028" cy="1900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34147613"/>
      </p:ext>
    </p:extLst>
  </p:cSld>
  <p:clrMapOvr>
    <a:masterClrMapping/>
  </p:clrMapOvr>
  <mc:AlternateContent xmlns:mc="http://schemas.openxmlformats.org/markup-compatibility/2006" xmlns:p14="http://schemas.microsoft.com/office/powerpoint/2010/main">
    <mc:Choice Requires="p14">
      <p:transition spd="slow" p14:dur="2000" advTm="39140"/>
    </mc:Choice>
    <mc:Fallback xmlns="">
      <p:transition spd="slow" advTm="39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332656"/>
            <a:ext cx="8229600" cy="4525963"/>
          </a:xfrm>
        </p:spPr>
        <p:txBody>
          <a:bodyPr>
            <a:normAutofit/>
          </a:bodyPr>
          <a:lstStyle/>
          <a:p>
            <a:r>
              <a:rPr lang="en-US" altLang="zh-CN" dirty="0" smtClean="0"/>
              <a:t>(2) If we know that s1[height] and s2[height] were once correct, then we may conclude that s1[height] is more accurate than s2[height], since the height of a person is typically monotonically increasing, at least when the person is young.</a:t>
            </a:r>
          </a:p>
          <a:p>
            <a:endParaRPr lang="zh-CN" altLang="en-US" dirty="0"/>
          </a:p>
        </p:txBody>
      </p:sp>
      <p:pic>
        <p:nvPicPr>
          <p:cNvPr id="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1680" y="4377407"/>
            <a:ext cx="5418437" cy="1636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9295667"/>
      </p:ext>
    </p:extLst>
  </p:cSld>
  <p:clrMapOvr>
    <a:masterClrMapping/>
  </p:clrMapOvr>
  <mc:AlternateContent xmlns:mc="http://schemas.openxmlformats.org/markup-compatibility/2006" xmlns:p14="http://schemas.microsoft.com/office/powerpoint/2010/main">
    <mc:Choice Requires="p14">
      <p:transition spd="slow" p14:dur="2000" advTm="25655"/>
    </mc:Choice>
    <mc:Fallback xmlns="">
      <p:transition spd="slow" advTm="256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Data completeness</a:t>
            </a:r>
            <a:endParaRPr lang="zh-CN" altLang="en-US" dirty="0"/>
          </a:p>
        </p:txBody>
      </p:sp>
      <p:sp>
        <p:nvSpPr>
          <p:cNvPr id="5" name="文本占位符 4"/>
          <p:cNvSpPr>
            <a:spLocks noGrp="1"/>
          </p:cNvSpPr>
          <p:nvPr>
            <p:ph type="body" idx="1"/>
          </p:nvPr>
        </p:nvSpPr>
        <p:spPr/>
        <p:txBody>
          <a:bodyPr/>
          <a:lstStyle/>
          <a:p>
            <a:endParaRPr lang="zh-CN" altLang="en-US"/>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934749700"/>
      </p:ext>
    </p:extLst>
  </p:cSld>
  <p:clrMapOvr>
    <a:masterClrMapping/>
  </p:clrMapOvr>
  <mc:AlternateContent xmlns:mc="http://schemas.openxmlformats.org/markup-compatibility/2006" xmlns:p14="http://schemas.microsoft.com/office/powerpoint/2010/main">
    <mc:Choice Requires="p14">
      <p:transition spd="slow" p14:dur="2000" advTm="4402"/>
    </mc:Choice>
    <mc:Fallback xmlns="">
      <p:transition spd="slow" advTm="44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b="1" dirty="0" smtClean="0"/>
              <a:t>Data Completeness</a:t>
            </a:r>
            <a:endParaRPr lang="zh-CN" altLang="en-US" b="1" dirty="0"/>
          </a:p>
        </p:txBody>
      </p:sp>
      <p:sp>
        <p:nvSpPr>
          <p:cNvPr id="3" name="内容占位符 2"/>
          <p:cNvSpPr>
            <a:spLocks noGrp="1"/>
          </p:cNvSpPr>
          <p:nvPr>
            <p:ph idx="1"/>
          </p:nvPr>
        </p:nvSpPr>
        <p:spPr/>
        <p:txBody>
          <a:bodyPr>
            <a:normAutofit/>
          </a:bodyPr>
          <a:lstStyle/>
          <a:p>
            <a:pPr marL="0" indent="0">
              <a:buNone/>
            </a:pPr>
            <a:r>
              <a:rPr lang="en-US" altLang="zh-CN" sz="3000" b="1" i="1" dirty="0" smtClean="0">
                <a:solidFill>
                  <a:srgbClr val="C00000"/>
                </a:solidFill>
                <a:ea typeface="+mj-ea"/>
              </a:rPr>
              <a:t>Data Completeness</a:t>
            </a:r>
            <a:r>
              <a:rPr lang="en-US" altLang="zh-CN" sz="3000" b="1" i="1" dirty="0" smtClean="0">
                <a:solidFill>
                  <a:srgbClr val="C00000"/>
                </a:solidFill>
              </a:rPr>
              <a:t> </a:t>
            </a:r>
            <a:r>
              <a:rPr lang="en-US" altLang="zh-CN" sz="3000" dirty="0" smtClean="0"/>
              <a:t>concerns </a:t>
            </a:r>
            <a:r>
              <a:rPr lang="en-US" altLang="zh-CN" sz="3000" dirty="0"/>
              <a:t>whether our database has complete information to answer </a:t>
            </a:r>
            <a:r>
              <a:rPr lang="en-US" altLang="zh-CN" sz="3000" dirty="0" smtClean="0"/>
              <a:t>our queries.</a:t>
            </a:r>
          </a:p>
          <a:p>
            <a:pPr marL="0" indent="0">
              <a:buNone/>
            </a:pPr>
            <a:r>
              <a:rPr lang="en-US" altLang="zh-CN" sz="3000" dirty="0" smtClean="0"/>
              <a:t>For </a:t>
            </a:r>
            <a:r>
              <a:rPr lang="en-US" altLang="zh-CN" sz="3000" dirty="0"/>
              <a:t>a database </a:t>
            </a:r>
            <a:r>
              <a:rPr lang="en-US" altLang="zh-CN" sz="3000" dirty="0" smtClean="0"/>
              <a:t>D, </a:t>
            </a:r>
            <a:r>
              <a:rPr lang="en-US" altLang="zh-CN" sz="3000" dirty="0"/>
              <a:t>query Q, we want to know whether Q can be </a:t>
            </a:r>
            <a:r>
              <a:rPr lang="en-US" altLang="zh-CN" sz="3000" dirty="0" smtClean="0"/>
              <a:t>completely answered by using only the data in D. If the information in D is incomplete, one can hardly expect its answer to </a:t>
            </a:r>
            <a:r>
              <a:rPr lang="en-US" altLang="zh-CN" sz="3000" dirty="0"/>
              <a:t>Q to be accurate or even correct</a:t>
            </a:r>
            <a:r>
              <a:rPr lang="en-US" altLang="zh-CN" sz="3000" dirty="0" smtClean="0"/>
              <a:t>.</a:t>
            </a:r>
          </a:p>
          <a:p>
            <a:pPr marL="0" indent="0">
              <a:buNone/>
            </a:pPr>
            <a:endParaRPr lang="en-US" altLang="zh-CN" sz="3000" dirty="0"/>
          </a:p>
          <a:p>
            <a:pPr marL="0" indent="0">
              <a:buNone/>
            </a:pPr>
            <a:endParaRPr lang="en-US" altLang="zh-CN" sz="3000"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879824485"/>
      </p:ext>
    </p:extLst>
  </p:cSld>
  <p:clrMapOvr>
    <a:masterClrMapping/>
  </p:clrMapOvr>
  <mc:AlternateContent xmlns:mc="http://schemas.openxmlformats.org/markup-compatibility/2006" xmlns:p14="http://schemas.microsoft.com/office/powerpoint/2010/main">
    <mc:Choice Requires="p14">
      <p:transition spd="slow" p14:dur="2000" advTm="32480"/>
    </mc:Choice>
    <mc:Fallback xmlns="">
      <p:transition spd="slow" advTm="324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内容占位符 2"/>
              <p:cNvSpPr>
                <a:spLocks noGrp="1"/>
              </p:cNvSpPr>
              <p:nvPr>
                <p:ph idx="1"/>
              </p:nvPr>
            </p:nvSpPr>
            <p:spPr>
              <a:xfrm>
                <a:off x="467544" y="764704"/>
                <a:ext cx="8219256" cy="5521816"/>
              </a:xfrm>
            </p:spPr>
            <p:txBody>
              <a:bodyPr>
                <a:normAutofit/>
              </a:bodyPr>
              <a:lstStyle/>
              <a:p>
                <a:pPr>
                  <a:buFont typeface="Wingdings" pitchFamily="2" charset="2"/>
                  <a:buChar char="l"/>
                </a:pPr>
                <a:endParaRPr lang="en-US" altLang="zh-CN" dirty="0" smtClean="0"/>
              </a:p>
              <a:p>
                <a:pPr marL="457200" lvl="1" indent="0">
                  <a:buClr>
                    <a:srgbClr val="2F2F2F"/>
                  </a:buClr>
                  <a:buNone/>
                </a:pPr>
                <a:r>
                  <a:rPr lang="en-US" altLang="zh-CN" sz="2400" dirty="0" smtClean="0">
                    <a:solidFill>
                      <a:prstClr val="black"/>
                    </a:solidFill>
                  </a:rPr>
                  <a:t>For query </a:t>
                </a:r>
                <a14:m>
                  <m:oMath xmlns:m="http://schemas.openxmlformats.org/officeDocument/2006/math">
                    <m:sSub>
                      <m:sSubPr>
                        <m:ctrlPr>
                          <a:rPr lang="en-US" altLang="zh-CN" sz="2400" i="1">
                            <a:solidFill>
                              <a:prstClr val="black"/>
                            </a:solidFill>
                            <a:latin typeface="Cambria Math" panose="02040503050406030204" pitchFamily="18" charset="0"/>
                          </a:rPr>
                        </m:ctrlPr>
                      </m:sSubPr>
                      <m:e>
                        <m:r>
                          <a:rPr lang="en-US" altLang="zh-CN" sz="2400" i="1">
                            <a:solidFill>
                              <a:prstClr val="black"/>
                            </a:solidFill>
                            <a:latin typeface="Cambria Math"/>
                          </a:rPr>
                          <m:t>𝑄</m:t>
                        </m:r>
                      </m:e>
                      <m:sub>
                        <m:r>
                          <a:rPr lang="en-US" altLang="zh-CN" sz="2400" i="1">
                            <a:solidFill>
                              <a:prstClr val="black"/>
                            </a:solidFill>
                            <a:latin typeface="Cambria Math"/>
                          </a:rPr>
                          <m:t>1</m:t>
                        </m:r>
                      </m:sub>
                    </m:sSub>
                  </m:oMath>
                </a14:m>
                <a:r>
                  <a:rPr lang="en-US" altLang="zh-CN" sz="2400" dirty="0" smtClean="0">
                    <a:solidFill>
                      <a:prstClr val="black"/>
                    </a:solidFill>
                  </a:rPr>
                  <a:t>(to </a:t>
                </a:r>
                <a:r>
                  <a:rPr lang="en-US" altLang="zh-CN" sz="2400" dirty="0">
                    <a:solidFill>
                      <a:prstClr val="black"/>
                    </a:solidFill>
                  </a:rPr>
                  <a:t>find the number of employees working in the NYC office (New York City</a:t>
                </a:r>
                <a:r>
                  <a:rPr lang="en-US" altLang="zh-CN" sz="2400" dirty="0" smtClean="0">
                    <a:solidFill>
                      <a:prstClr val="black"/>
                    </a:solidFill>
                  </a:rPr>
                  <a:t>)). Then </a:t>
                </a:r>
                <a:r>
                  <a:rPr lang="en-US" altLang="zh-CN" sz="2400" dirty="0">
                    <a:solidFill>
                      <a:prstClr val="black"/>
                    </a:solidFill>
                  </a:rPr>
                  <a:t>the answer to </a:t>
                </a:r>
                <a14:m>
                  <m:oMath xmlns:m="http://schemas.openxmlformats.org/officeDocument/2006/math">
                    <m:sSub>
                      <m:sSubPr>
                        <m:ctrlPr>
                          <a:rPr lang="en-US" altLang="zh-CN" sz="2400" i="1">
                            <a:solidFill>
                              <a:prstClr val="black"/>
                            </a:solidFill>
                            <a:latin typeface="Cambria Math" panose="02040503050406030204" pitchFamily="18" charset="0"/>
                          </a:rPr>
                        </m:ctrlPr>
                      </m:sSubPr>
                      <m:e>
                        <m:r>
                          <a:rPr lang="en-US" altLang="zh-CN" sz="2400" i="1">
                            <a:solidFill>
                              <a:prstClr val="black"/>
                            </a:solidFill>
                            <a:latin typeface="Cambria Math"/>
                          </a:rPr>
                          <m:t>𝑄</m:t>
                        </m:r>
                      </m:e>
                      <m:sub>
                        <m:r>
                          <a:rPr lang="en-US" altLang="zh-CN" sz="2400" i="1">
                            <a:solidFill>
                              <a:prstClr val="black"/>
                            </a:solidFill>
                            <a:latin typeface="Cambria Math"/>
                          </a:rPr>
                          <m:t>1</m:t>
                        </m:r>
                      </m:sub>
                    </m:sSub>
                  </m:oMath>
                </a14:m>
                <a:r>
                  <a:rPr lang="en-US" altLang="zh-CN" sz="2400" dirty="0" smtClean="0">
                    <a:solidFill>
                      <a:prstClr val="black"/>
                    </a:solidFill>
                  </a:rPr>
                  <a:t> </a:t>
                </a:r>
                <a:r>
                  <a:rPr lang="en-US" altLang="zh-CN" sz="2400" dirty="0">
                    <a:solidFill>
                      <a:prstClr val="black"/>
                    </a:solidFill>
                  </a:rPr>
                  <a:t>in </a:t>
                </a:r>
                <a14:m>
                  <m:oMath xmlns:m="http://schemas.openxmlformats.org/officeDocument/2006/math">
                    <m:sSub>
                      <m:sSubPr>
                        <m:ctrlPr>
                          <a:rPr lang="en-US" altLang="zh-CN" sz="2400" i="1">
                            <a:solidFill>
                              <a:prstClr val="black"/>
                            </a:solidFill>
                            <a:latin typeface="Cambria Math" panose="02040503050406030204" pitchFamily="18" charset="0"/>
                          </a:rPr>
                        </m:ctrlPr>
                      </m:sSubPr>
                      <m:e>
                        <m:r>
                          <a:rPr lang="en-US" altLang="zh-CN" sz="2400" i="1">
                            <a:solidFill>
                              <a:prstClr val="black"/>
                            </a:solidFill>
                            <a:latin typeface="Cambria Math"/>
                          </a:rPr>
                          <m:t>𝐷</m:t>
                        </m:r>
                      </m:e>
                      <m:sub>
                        <m:r>
                          <a:rPr lang="en-US" altLang="zh-CN" sz="2400" i="1">
                            <a:solidFill>
                              <a:prstClr val="black"/>
                            </a:solidFill>
                            <a:latin typeface="Cambria Math"/>
                          </a:rPr>
                          <m:t>0</m:t>
                        </m:r>
                      </m:sub>
                    </m:sSub>
                  </m:oMath>
                </a14:m>
                <a:r>
                  <a:rPr lang="en-US" altLang="zh-CN" sz="2400" dirty="0" smtClean="0">
                    <a:solidFill>
                      <a:prstClr val="black"/>
                    </a:solidFill>
                  </a:rPr>
                  <a:t> </a:t>
                </a:r>
                <a:r>
                  <a:rPr lang="en-US" altLang="zh-CN" sz="2400" dirty="0">
                    <a:solidFill>
                      <a:prstClr val="black"/>
                    </a:solidFill>
                  </a:rPr>
                  <a:t>is 3, by counting tuples </a:t>
                </a:r>
                <a14:m>
                  <m:oMath xmlns:m="http://schemas.openxmlformats.org/officeDocument/2006/math">
                    <m:sSub>
                      <m:sSubPr>
                        <m:ctrlPr>
                          <a:rPr lang="en-US" altLang="zh-CN" sz="2400" i="1">
                            <a:solidFill>
                              <a:prstClr val="black"/>
                            </a:solidFill>
                            <a:latin typeface="Cambria Math" panose="02040503050406030204" pitchFamily="18" charset="0"/>
                          </a:rPr>
                        </m:ctrlPr>
                      </m:sSubPr>
                      <m:e>
                        <m:r>
                          <a:rPr lang="en-US" altLang="zh-CN" sz="2400" i="1">
                            <a:solidFill>
                              <a:prstClr val="black"/>
                            </a:solidFill>
                            <a:latin typeface="Cambria Math"/>
                          </a:rPr>
                          <m:t>𝑡</m:t>
                        </m:r>
                      </m:e>
                      <m:sub>
                        <m:r>
                          <a:rPr lang="en-US" altLang="zh-CN" sz="2400" i="1">
                            <a:solidFill>
                              <a:prstClr val="black"/>
                            </a:solidFill>
                            <a:latin typeface="Cambria Math"/>
                          </a:rPr>
                          <m:t>1</m:t>
                        </m:r>
                      </m:sub>
                    </m:sSub>
                    <m:r>
                      <a:rPr lang="en-US" altLang="zh-CN" sz="2400" b="0" i="1" smtClean="0">
                        <a:solidFill>
                          <a:prstClr val="black"/>
                        </a:solidFill>
                        <a:latin typeface="Cambria Math"/>
                      </a:rPr>
                      <m:t>,</m:t>
                    </m:r>
                    <m:sSub>
                      <m:sSubPr>
                        <m:ctrlPr>
                          <a:rPr lang="en-US" altLang="zh-CN" sz="2400" i="1">
                            <a:solidFill>
                              <a:prstClr val="black"/>
                            </a:solidFill>
                            <a:latin typeface="Cambria Math" panose="02040503050406030204" pitchFamily="18" charset="0"/>
                          </a:rPr>
                        </m:ctrlPr>
                      </m:sSubPr>
                      <m:e>
                        <m:r>
                          <a:rPr lang="en-US" altLang="zh-CN" sz="2400" i="1">
                            <a:solidFill>
                              <a:prstClr val="black"/>
                            </a:solidFill>
                            <a:latin typeface="Cambria Math"/>
                          </a:rPr>
                          <m:t>𝑡</m:t>
                        </m:r>
                      </m:e>
                      <m:sub>
                        <m:r>
                          <a:rPr lang="en-US" altLang="zh-CN" sz="2400" i="1">
                            <a:solidFill>
                              <a:prstClr val="black"/>
                            </a:solidFill>
                            <a:latin typeface="Cambria Math"/>
                          </a:rPr>
                          <m:t>2</m:t>
                        </m:r>
                      </m:sub>
                    </m:sSub>
                  </m:oMath>
                </a14:m>
                <a:r>
                  <a:rPr lang="en-US" altLang="zh-CN" sz="2400" dirty="0">
                    <a:solidFill>
                      <a:prstClr val="black"/>
                    </a:solidFill>
                  </a:rPr>
                  <a:t> </a:t>
                </a:r>
                <a14:m>
                  <m:oMath xmlns:m="http://schemas.openxmlformats.org/officeDocument/2006/math">
                    <m:sSub>
                      <m:sSubPr>
                        <m:ctrlPr>
                          <a:rPr lang="en-US" altLang="zh-CN" sz="2400" i="1">
                            <a:solidFill>
                              <a:prstClr val="black"/>
                            </a:solidFill>
                            <a:latin typeface="Cambria Math" panose="02040503050406030204" pitchFamily="18" charset="0"/>
                          </a:rPr>
                        </m:ctrlPr>
                      </m:sSubPr>
                      <m:e>
                        <m:r>
                          <a:rPr lang="en-US" altLang="zh-CN" sz="2400" b="0" i="1" smtClean="0">
                            <a:solidFill>
                              <a:prstClr val="black"/>
                            </a:solidFill>
                            <a:latin typeface="Cambria Math"/>
                          </a:rPr>
                          <m:t>𝑎𝑛𝑑</m:t>
                        </m:r>
                        <m:r>
                          <a:rPr lang="en-US" altLang="zh-CN" sz="2400" b="0" i="1" smtClean="0">
                            <a:solidFill>
                              <a:prstClr val="black"/>
                            </a:solidFill>
                            <a:latin typeface="Cambria Math"/>
                          </a:rPr>
                          <m:t> </m:t>
                        </m:r>
                        <m:r>
                          <a:rPr lang="en-US" altLang="zh-CN" sz="2400" i="1">
                            <a:solidFill>
                              <a:prstClr val="black"/>
                            </a:solidFill>
                            <a:latin typeface="Cambria Math"/>
                          </a:rPr>
                          <m:t>𝑡</m:t>
                        </m:r>
                      </m:e>
                      <m:sub>
                        <m:r>
                          <a:rPr lang="en-US" altLang="zh-CN" sz="2400" i="1">
                            <a:solidFill>
                              <a:prstClr val="black"/>
                            </a:solidFill>
                            <a:latin typeface="Cambria Math"/>
                          </a:rPr>
                          <m:t>3</m:t>
                        </m:r>
                      </m:sub>
                    </m:sSub>
                  </m:oMath>
                </a14:m>
                <a:r>
                  <a:rPr lang="en-US" altLang="zh-CN" sz="2400" dirty="0">
                    <a:solidFill>
                      <a:prstClr val="black"/>
                    </a:solidFill>
                  </a:rPr>
                  <a:t>. However,  if some tuples representing employees </a:t>
                </a:r>
                <a:r>
                  <a:rPr lang="en-US" altLang="zh-CN" sz="2400" dirty="0" smtClean="0">
                    <a:solidFill>
                      <a:prstClr val="black"/>
                    </a:solidFill>
                  </a:rPr>
                  <a:t>in the </a:t>
                </a:r>
                <a:r>
                  <a:rPr lang="en-US" altLang="zh-CN" sz="2400" dirty="0">
                    <a:solidFill>
                      <a:prstClr val="black"/>
                    </a:solidFill>
                  </a:rPr>
                  <a:t>NYC office are missing from </a:t>
                </a:r>
                <a14:m>
                  <m:oMath xmlns:m="http://schemas.openxmlformats.org/officeDocument/2006/math">
                    <m:sSub>
                      <m:sSubPr>
                        <m:ctrlPr>
                          <a:rPr lang="en-US" altLang="zh-CN" sz="2400" i="1">
                            <a:solidFill>
                              <a:prstClr val="black"/>
                            </a:solidFill>
                            <a:latin typeface="Cambria Math" panose="02040503050406030204" pitchFamily="18" charset="0"/>
                          </a:rPr>
                        </m:ctrlPr>
                      </m:sSubPr>
                      <m:e>
                        <m:r>
                          <a:rPr lang="en-US" altLang="zh-CN" sz="2400" i="1">
                            <a:solidFill>
                              <a:prstClr val="black"/>
                            </a:solidFill>
                            <a:latin typeface="Cambria Math"/>
                          </a:rPr>
                          <m:t>𝐷</m:t>
                        </m:r>
                      </m:e>
                      <m:sub>
                        <m:r>
                          <a:rPr lang="en-US" altLang="zh-CN" sz="2400" i="1">
                            <a:solidFill>
                              <a:prstClr val="black"/>
                            </a:solidFill>
                            <a:latin typeface="Cambria Math"/>
                          </a:rPr>
                          <m:t>0</m:t>
                        </m:r>
                      </m:sub>
                    </m:sSub>
                  </m:oMath>
                </a14:m>
                <a:r>
                  <a:rPr lang="en-US" altLang="zh-CN" sz="2400" dirty="0" smtClean="0">
                    <a:solidFill>
                      <a:prstClr val="black"/>
                    </a:solidFill>
                  </a:rPr>
                  <a:t>, </a:t>
                </a:r>
                <a:r>
                  <a:rPr lang="en-US" altLang="zh-CN" sz="2400" dirty="0">
                    <a:solidFill>
                      <a:prstClr val="black"/>
                    </a:solidFill>
                  </a:rPr>
                  <a:t>then the answer to </a:t>
                </a:r>
                <a14:m>
                  <m:oMath xmlns:m="http://schemas.openxmlformats.org/officeDocument/2006/math">
                    <m:sSub>
                      <m:sSubPr>
                        <m:ctrlPr>
                          <a:rPr lang="en-US" altLang="zh-CN" sz="2400" i="1">
                            <a:solidFill>
                              <a:prstClr val="black"/>
                            </a:solidFill>
                            <a:latin typeface="Cambria Math" panose="02040503050406030204" pitchFamily="18" charset="0"/>
                          </a:rPr>
                        </m:ctrlPr>
                      </m:sSubPr>
                      <m:e>
                        <m:r>
                          <a:rPr lang="en-US" altLang="zh-CN" sz="2400" i="1">
                            <a:solidFill>
                              <a:prstClr val="black"/>
                            </a:solidFill>
                            <a:latin typeface="Cambria Math"/>
                          </a:rPr>
                          <m:t>𝑄</m:t>
                        </m:r>
                      </m:e>
                      <m:sub>
                        <m:r>
                          <a:rPr lang="en-US" altLang="zh-CN" sz="2400" i="1">
                            <a:solidFill>
                              <a:prstClr val="black"/>
                            </a:solidFill>
                            <a:latin typeface="Cambria Math"/>
                          </a:rPr>
                          <m:t>1</m:t>
                        </m:r>
                      </m:sub>
                    </m:sSub>
                  </m:oMath>
                </a14:m>
                <a:r>
                  <a:rPr lang="en-US" altLang="zh-CN" sz="2400" dirty="0">
                    <a:solidFill>
                      <a:prstClr val="black"/>
                    </a:solidFill>
                  </a:rPr>
                  <a:t> in </a:t>
                </a:r>
                <a14:m>
                  <m:oMath xmlns:m="http://schemas.openxmlformats.org/officeDocument/2006/math">
                    <m:sSub>
                      <m:sSubPr>
                        <m:ctrlPr>
                          <a:rPr lang="en-US" altLang="zh-CN" sz="2400" i="1">
                            <a:solidFill>
                              <a:prstClr val="black"/>
                            </a:solidFill>
                            <a:latin typeface="Cambria Math" panose="02040503050406030204" pitchFamily="18" charset="0"/>
                          </a:rPr>
                        </m:ctrlPr>
                      </m:sSubPr>
                      <m:e>
                        <m:r>
                          <a:rPr lang="en-US" altLang="zh-CN" sz="2400" i="1">
                            <a:solidFill>
                              <a:prstClr val="black"/>
                            </a:solidFill>
                            <a:latin typeface="Cambria Math"/>
                          </a:rPr>
                          <m:t>𝐷</m:t>
                        </m:r>
                      </m:e>
                      <m:sub>
                        <m:r>
                          <a:rPr lang="en-US" altLang="zh-CN" sz="2400" i="1">
                            <a:solidFill>
                              <a:prstClr val="black"/>
                            </a:solidFill>
                            <a:latin typeface="Cambria Math"/>
                          </a:rPr>
                          <m:t>0</m:t>
                        </m:r>
                      </m:sub>
                    </m:sSub>
                  </m:oMath>
                </a14:m>
                <a:r>
                  <a:rPr lang="en-US" altLang="zh-CN" sz="2400" dirty="0" smtClean="0">
                    <a:solidFill>
                      <a:prstClr val="black"/>
                    </a:solidFill>
                  </a:rPr>
                  <a:t>may </a:t>
                </a:r>
                <a:r>
                  <a:rPr lang="en-US" altLang="zh-CN" sz="2400" dirty="0">
                    <a:solidFill>
                      <a:prstClr val="black"/>
                    </a:solidFill>
                  </a:rPr>
                  <a:t>not be correct.</a:t>
                </a:r>
              </a:p>
              <a:p>
                <a:pPr lvl="1">
                  <a:buFont typeface="Wingdings" panose="05000000000000000000" pitchFamily="2" charset="2"/>
                  <a:buChar char="Ø"/>
                </a:pPr>
                <a:endParaRPr lang="en-US" altLang="zh-CN" dirty="0" smtClean="0"/>
              </a:p>
              <a:p>
                <a:pPr>
                  <a:buFont typeface="Wingdings" pitchFamily="2" charset="2"/>
                  <a:buChar char="l"/>
                </a:pPr>
                <a:endParaRPr lang="en-US" altLang="zh-CN" dirty="0" smtClean="0"/>
              </a:p>
              <a:p>
                <a:pPr marL="0" indent="0">
                  <a:buNone/>
                </a:pPr>
                <a:endParaRPr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xfrm>
                <a:off x="467544" y="764704"/>
                <a:ext cx="8219256" cy="5521816"/>
              </a:xfrm>
              <a:blipFill rotWithShape="1">
                <a:blip r:embed="rId4"/>
                <a:stretch>
                  <a:fillRect/>
                </a:stretch>
              </a:blipFill>
            </p:spPr>
            <p:txBody>
              <a:bodyPr/>
              <a:lstStyle/>
              <a:p>
                <a:r>
                  <a:rPr lang="zh-CN" altLang="en-US">
                    <a:noFill/>
                  </a:rPr>
                  <a:t> </a:t>
                </a:r>
              </a:p>
            </p:txBody>
          </p:sp>
        </mc:Fallback>
      </mc:AlternateContent>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1600" y="4437112"/>
            <a:ext cx="7416824" cy="18364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280677823"/>
      </p:ext>
    </p:extLst>
  </p:cSld>
  <p:clrMapOvr>
    <a:masterClrMapping/>
  </p:clrMapOvr>
  <mc:AlternateContent xmlns:mc="http://schemas.openxmlformats.org/markup-compatibility/2006" xmlns:p14="http://schemas.microsoft.com/office/powerpoint/2010/main">
    <mc:Choice Requires="p14">
      <p:transition spd="slow" p14:dur="2000" advTm="39621"/>
    </mc:Choice>
    <mc:Fallback xmlns="">
      <p:transition spd="slow" advTm="396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An overview</a:t>
            </a:r>
            <a:endParaRPr lang="zh-CN" altLang="en-US" dirty="0"/>
          </a:p>
        </p:txBody>
      </p:sp>
      <p:sp>
        <p:nvSpPr>
          <p:cNvPr id="5" name="文本占位符 4"/>
          <p:cNvSpPr>
            <a:spLocks noGrp="1"/>
          </p:cNvSpPr>
          <p:nvPr>
            <p:ph type="body" idx="1"/>
          </p:nvPr>
        </p:nvSpPr>
        <p:spPr/>
        <p:txBody>
          <a:bodyPr/>
          <a:lstStyle/>
          <a:p>
            <a:endParaRPr lang="zh-CN" altLang="en-US"/>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720292746"/>
      </p:ext>
    </p:extLst>
  </p:cSld>
  <p:clrMapOvr>
    <a:masterClrMapping/>
  </p:clrMapOvr>
  <mc:AlternateContent xmlns:mc="http://schemas.openxmlformats.org/markup-compatibility/2006" xmlns:p14="http://schemas.microsoft.com/office/powerpoint/2010/main">
    <mc:Choice Requires="p14">
      <p:transition spd="slow" p14:dur="2000" advTm="3102"/>
    </mc:Choice>
    <mc:Fallback xmlns="">
      <p:transition spd="slow" advTm="3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Effects</a:t>
            </a:r>
            <a:endParaRPr lang="zh-CN" altLang="en-US" dirty="0"/>
          </a:p>
        </p:txBody>
      </p:sp>
      <p:sp>
        <p:nvSpPr>
          <p:cNvPr id="3" name="内容占位符 2"/>
          <p:cNvSpPr>
            <a:spLocks noGrp="1"/>
          </p:cNvSpPr>
          <p:nvPr>
            <p:ph idx="1"/>
          </p:nvPr>
        </p:nvSpPr>
        <p:spPr/>
        <p:txBody>
          <a:bodyPr>
            <a:normAutofit/>
          </a:bodyPr>
          <a:lstStyle/>
          <a:p>
            <a:pPr lvl="1">
              <a:buClr>
                <a:srgbClr val="2F2F2F"/>
              </a:buClr>
              <a:buFont typeface="Arial" pitchFamily="34" charset="0"/>
              <a:buChar char="•"/>
            </a:pPr>
            <a:r>
              <a:rPr lang="en-US" altLang="zh-CN" sz="3000" dirty="0" smtClean="0">
                <a:solidFill>
                  <a:prstClr val="black"/>
                </a:solidFill>
              </a:rPr>
              <a:t>Incomplete info effects for enterprises </a:t>
            </a:r>
            <a:endParaRPr lang="en-US" altLang="zh-CN" sz="3000" dirty="0">
              <a:solidFill>
                <a:prstClr val="black"/>
              </a:solidFill>
            </a:endParaRPr>
          </a:p>
          <a:p>
            <a:pPr marL="1371600" lvl="2" indent="-457200">
              <a:buClr>
                <a:srgbClr val="2F2F2F"/>
              </a:buClr>
              <a:buFont typeface="+mj-lt"/>
              <a:buAutoNum type="arabicPeriod"/>
            </a:pPr>
            <a:r>
              <a:rPr lang="en-US" altLang="zh-CN" sz="3000" dirty="0">
                <a:solidFill>
                  <a:prstClr val="black"/>
                </a:solidFill>
              </a:rPr>
              <a:t>L</a:t>
            </a:r>
            <a:r>
              <a:rPr lang="en-US" altLang="zh-CN" sz="3000" dirty="0" smtClean="0">
                <a:solidFill>
                  <a:prstClr val="black"/>
                </a:solidFill>
              </a:rPr>
              <a:t>ead </a:t>
            </a:r>
            <a:r>
              <a:rPr lang="en-US" altLang="zh-CN" sz="3000" dirty="0">
                <a:solidFill>
                  <a:prstClr val="black"/>
                </a:solidFill>
              </a:rPr>
              <a:t>to misleading </a:t>
            </a:r>
            <a:r>
              <a:rPr lang="en-US" altLang="zh-CN" sz="3000" dirty="0" smtClean="0">
                <a:solidFill>
                  <a:prstClr val="black"/>
                </a:solidFill>
              </a:rPr>
              <a:t>analytical results</a:t>
            </a:r>
            <a:endParaRPr lang="en-US" altLang="zh-CN" sz="3000" dirty="0">
              <a:solidFill>
                <a:prstClr val="black"/>
              </a:solidFill>
            </a:endParaRPr>
          </a:p>
          <a:p>
            <a:pPr marL="1371600" lvl="2" indent="-457200">
              <a:buClr>
                <a:srgbClr val="2F2F2F"/>
              </a:buClr>
              <a:buFont typeface="+mj-lt"/>
              <a:buAutoNum type="arabicPeriod"/>
            </a:pPr>
            <a:r>
              <a:rPr lang="en-US" altLang="zh-CN" sz="3000" dirty="0">
                <a:solidFill>
                  <a:prstClr val="black"/>
                </a:solidFill>
              </a:rPr>
              <a:t>A</a:t>
            </a:r>
            <a:r>
              <a:rPr lang="en-US" altLang="zh-CN" sz="3000" dirty="0" smtClean="0">
                <a:solidFill>
                  <a:prstClr val="black"/>
                </a:solidFill>
              </a:rPr>
              <a:t>ccount </a:t>
            </a:r>
            <a:r>
              <a:rPr lang="en-US" altLang="zh-CN" sz="3000" dirty="0">
                <a:solidFill>
                  <a:prstClr val="black"/>
                </a:solidFill>
              </a:rPr>
              <a:t>for loss of </a:t>
            </a:r>
            <a:r>
              <a:rPr lang="en-US" altLang="zh-CN" sz="3000" dirty="0" smtClean="0">
                <a:solidFill>
                  <a:prstClr val="black"/>
                </a:solidFill>
              </a:rPr>
              <a:t>revenues</a:t>
            </a:r>
            <a:endParaRPr lang="en-US" altLang="zh-CN" sz="3000" dirty="0">
              <a:solidFill>
                <a:prstClr val="black"/>
              </a:solidFill>
            </a:endParaRPr>
          </a:p>
          <a:p>
            <a:pPr marL="1371600" lvl="2" indent="-457200">
              <a:buClr>
                <a:srgbClr val="2F2F2F"/>
              </a:buClr>
              <a:buFont typeface="+mj-lt"/>
              <a:buAutoNum type="arabicPeriod"/>
            </a:pPr>
            <a:r>
              <a:rPr lang="en-US" altLang="zh-CN" sz="3000" dirty="0" smtClean="0">
                <a:solidFill>
                  <a:prstClr val="black"/>
                </a:solidFill>
              </a:rPr>
              <a:t>Reduce credibility of customers for enterprises</a:t>
            </a:r>
            <a:endParaRPr lang="en-US" altLang="zh-CN" sz="3000" dirty="0" smtClean="0"/>
          </a:p>
          <a:p>
            <a:pPr marL="0" indent="0">
              <a:buNone/>
            </a:pPr>
            <a:endParaRPr lang="en-US" altLang="zh-CN" dirty="0"/>
          </a:p>
          <a:p>
            <a:pPr marL="0" indent="0">
              <a:buNone/>
            </a:pPr>
            <a:endParaRPr lang="en-US" altLang="zh-CN"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891255386"/>
      </p:ext>
    </p:extLst>
  </p:cSld>
  <p:clrMapOvr>
    <a:masterClrMapping/>
  </p:clrMapOvr>
  <mc:AlternateContent xmlns:mc="http://schemas.openxmlformats.org/markup-compatibility/2006" xmlns:p14="http://schemas.microsoft.com/office/powerpoint/2010/main">
    <mc:Choice Requires="p14">
      <p:transition spd="slow" p14:dur="2000" advTm="21767"/>
    </mc:Choice>
    <mc:Fallback xmlns="">
      <p:transition spd="slow" advTm="21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lvl="0"/>
            <a:r>
              <a:rPr lang="en-US" altLang="zh-CN" dirty="0" smtClean="0">
                <a:solidFill>
                  <a:prstClr val="black"/>
                </a:solidFill>
              </a:rPr>
              <a:t>Solutions</a:t>
            </a:r>
            <a:endParaRPr lang="zh-CN" altLang="en-US" dirty="0"/>
          </a:p>
        </p:txBody>
      </p:sp>
      <p:sp>
        <p:nvSpPr>
          <p:cNvPr id="3" name="内容占位符 2"/>
          <p:cNvSpPr>
            <a:spLocks noGrp="1"/>
          </p:cNvSpPr>
          <p:nvPr>
            <p:ph idx="1"/>
          </p:nvPr>
        </p:nvSpPr>
        <p:spPr/>
        <p:txBody>
          <a:bodyPr>
            <a:normAutofit fontScale="92500" lnSpcReduction="10000"/>
          </a:bodyPr>
          <a:lstStyle/>
          <a:p>
            <a:r>
              <a:rPr lang="en-US" altLang="zh-CN" b="1" i="1" dirty="0">
                <a:solidFill>
                  <a:srgbClr val="C00000"/>
                </a:solidFill>
              </a:rPr>
              <a:t>CWA(Closed World Assumption</a:t>
            </a:r>
            <a:r>
              <a:rPr lang="en-US" altLang="zh-CN" b="1" i="1" dirty="0" smtClean="0">
                <a:solidFill>
                  <a:srgbClr val="C00000"/>
                </a:solidFill>
              </a:rPr>
              <a:t>) </a:t>
            </a:r>
            <a:r>
              <a:rPr lang="en-US" altLang="zh-CN" dirty="0"/>
              <a:t>It assumes that a DB has collected all the tuples representing real-world entities , but the values of some attributes in those tuples are possibly missing.</a:t>
            </a:r>
          </a:p>
          <a:p>
            <a:r>
              <a:rPr lang="en-US" altLang="zh-CN" b="1" i="1" dirty="0">
                <a:solidFill>
                  <a:srgbClr val="C00000"/>
                </a:solidFill>
              </a:rPr>
              <a:t>OWA(Open World Assumption) </a:t>
            </a:r>
            <a:r>
              <a:rPr lang="en-US" altLang="zh-CN" dirty="0" smtClean="0"/>
              <a:t>It </a:t>
            </a:r>
            <a:r>
              <a:rPr lang="en-US" altLang="zh-CN" dirty="0"/>
              <a:t>assumes that in addition to missing values, some tuples representing real-world entities may also be missing. That is, our database may only be a proper subset of the set of tuples that represent those real-world entities.</a:t>
            </a:r>
          </a:p>
          <a:p>
            <a:endParaRPr lang="zh-CN" altLang="en-US"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271632712"/>
      </p:ext>
    </p:extLst>
  </p:cSld>
  <p:clrMapOvr>
    <a:masterClrMapping/>
  </p:clrMapOvr>
  <mc:AlternateContent xmlns:mc="http://schemas.openxmlformats.org/markup-compatibility/2006" xmlns:p14="http://schemas.microsoft.com/office/powerpoint/2010/main">
    <mc:Choice Requires="p14">
      <p:transition spd="slow" p14:dur="2000" advTm="46460"/>
    </mc:Choice>
    <mc:Fallback xmlns="">
      <p:transition spd="slow" advTm="46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Data currency</a:t>
            </a:r>
            <a:endParaRPr lang="zh-CN" altLang="en-US" dirty="0"/>
          </a:p>
        </p:txBody>
      </p:sp>
      <p:sp>
        <p:nvSpPr>
          <p:cNvPr id="5" name="文本占位符 4"/>
          <p:cNvSpPr>
            <a:spLocks noGrp="1"/>
          </p:cNvSpPr>
          <p:nvPr>
            <p:ph type="body" idx="1"/>
          </p:nvPr>
        </p:nvSpPr>
        <p:spPr/>
        <p:txBody>
          <a:bodyPr/>
          <a:lstStyle/>
          <a:p>
            <a:endParaRPr lang="zh-CN" altLang="en-US"/>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730969502"/>
      </p:ext>
    </p:extLst>
  </p:cSld>
  <p:clrMapOvr>
    <a:masterClrMapping/>
  </p:clrMapOvr>
  <mc:AlternateContent xmlns:mc="http://schemas.openxmlformats.org/markup-compatibility/2006" xmlns:p14="http://schemas.microsoft.com/office/powerpoint/2010/main">
    <mc:Choice Requires="p14">
      <p:transition spd="slow" p14:dur="2000" advTm="6564"/>
    </mc:Choice>
    <mc:Fallback xmlns="">
      <p:transition spd="slow" advTm="6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b="1" dirty="0"/>
              <a:t>DATA </a:t>
            </a:r>
            <a:r>
              <a:rPr lang="en-US" altLang="zh-CN" b="1" dirty="0" smtClean="0"/>
              <a:t>CURRENCY</a:t>
            </a:r>
            <a:endParaRPr lang="zh-CN" altLang="en-US" dirty="0"/>
          </a:p>
        </p:txBody>
      </p:sp>
      <p:sp>
        <p:nvSpPr>
          <p:cNvPr id="3" name="内容占位符 2"/>
          <p:cNvSpPr>
            <a:spLocks noGrp="1"/>
          </p:cNvSpPr>
          <p:nvPr>
            <p:ph idx="1"/>
          </p:nvPr>
        </p:nvSpPr>
        <p:spPr/>
        <p:txBody>
          <a:bodyPr>
            <a:normAutofit/>
          </a:bodyPr>
          <a:lstStyle/>
          <a:p>
            <a:pPr marL="0" indent="0">
              <a:buNone/>
            </a:pPr>
            <a:r>
              <a:rPr lang="en-US" altLang="zh-CN" sz="3000" b="1" i="1" dirty="0">
                <a:solidFill>
                  <a:srgbClr val="C00000"/>
                </a:solidFill>
              </a:rPr>
              <a:t>Data currency </a:t>
            </a:r>
            <a:r>
              <a:rPr lang="en-US" altLang="zh-CN" sz="3000" dirty="0"/>
              <a:t>is also known as timeliness. </a:t>
            </a:r>
            <a:endParaRPr lang="en-US" altLang="zh-CN" sz="3000" dirty="0" smtClean="0"/>
          </a:p>
          <a:p>
            <a:pPr>
              <a:buFont typeface="Calibri" pitchFamily="34" charset="0"/>
              <a:buChar char="‒"/>
            </a:pPr>
            <a:r>
              <a:rPr lang="en-US" altLang="zh-CN" sz="3000" dirty="0" smtClean="0"/>
              <a:t>It aims to identify the current values of entities represented by tuples in a database, and to answer queries with the current values.</a:t>
            </a:r>
          </a:p>
          <a:p>
            <a:pPr marL="0" indent="0">
              <a:buNone/>
            </a:pPr>
            <a:r>
              <a:rPr lang="en-US" altLang="zh-CN" dirty="0"/>
              <a:t/>
            </a:r>
            <a:br>
              <a:rPr lang="en-US" altLang="zh-CN" dirty="0"/>
            </a:br>
            <a:endParaRPr lang="en-US" altLang="zh-CN" dirty="0" smtClean="0"/>
          </a:p>
          <a:p>
            <a:pPr marL="0" indent="0">
              <a:buNone/>
            </a:pPr>
            <a:endParaRPr lang="en-US" altLang="zh-CN" dirty="0"/>
          </a:p>
          <a:p>
            <a:pPr marL="0" indent="0">
              <a:buNone/>
            </a:pPr>
            <a:endParaRPr lang="en-US" altLang="zh-CN" dirty="0"/>
          </a:p>
        </p:txBody>
      </p:sp>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735197292"/>
      </p:ext>
    </p:extLst>
  </p:cSld>
  <p:clrMapOvr>
    <a:masterClrMapping/>
  </p:clrMapOvr>
  <mc:AlternateContent xmlns:mc="http://schemas.openxmlformats.org/markup-compatibility/2006" xmlns:p14="http://schemas.microsoft.com/office/powerpoint/2010/main">
    <mc:Choice Requires="p14">
      <p:transition spd="slow" p14:dur="2000" advTm="11918"/>
    </mc:Choice>
    <mc:Fallback xmlns="">
      <p:transition spd="slow" advTm="11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548680"/>
            <a:ext cx="8229600" cy="5577483"/>
          </a:xfrm>
        </p:spPr>
        <p:txBody>
          <a:bodyPr/>
          <a:lstStyle/>
          <a:p>
            <a:r>
              <a:rPr lang="en-US" altLang="zh-CN" dirty="0"/>
              <a:t>Query </a:t>
            </a:r>
            <a:r>
              <a:rPr lang="en-US" altLang="zh-CN" i="1" dirty="0" smtClean="0"/>
              <a:t>Q</a:t>
            </a:r>
            <a:r>
              <a:rPr lang="en-US" altLang="zh-CN" dirty="0" smtClean="0"/>
              <a:t> </a:t>
            </a:r>
            <a:r>
              <a:rPr lang="en-US" altLang="zh-CN" dirty="0"/>
              <a:t>is to find Mary’s current salary and current last </a:t>
            </a:r>
            <a:r>
              <a:rPr lang="en-US" altLang="zh-CN" dirty="0" smtClean="0"/>
              <a:t>name</a:t>
            </a:r>
          </a:p>
          <a:p>
            <a:pPr lvl="1">
              <a:buFont typeface="Calibri" pitchFamily="34" charset="0"/>
              <a:buChar char="‒"/>
            </a:pPr>
            <a:r>
              <a:rPr lang="en-US" altLang="zh-CN" sz="2400" dirty="0"/>
              <a:t>Mary’s salary is either 50k or 80k </a:t>
            </a:r>
          </a:p>
          <a:p>
            <a:pPr lvl="1">
              <a:buFont typeface="Calibri" pitchFamily="34" charset="0"/>
              <a:buChar char="‒"/>
            </a:pPr>
            <a:r>
              <a:rPr lang="en-US" altLang="zh-CN" sz="2400" dirty="0"/>
              <a:t>LN is either Smith or </a:t>
            </a:r>
            <a:r>
              <a:rPr lang="en-US" altLang="zh-CN" sz="2400" dirty="0" err="1"/>
              <a:t>Luth</a:t>
            </a:r>
            <a:r>
              <a:rPr lang="en-US" altLang="zh-CN" sz="2400" dirty="0"/>
              <a:t>.</a:t>
            </a:r>
          </a:p>
          <a:p>
            <a:pPr lvl="1">
              <a:buFont typeface="Calibri" pitchFamily="34" charset="0"/>
              <a:buChar char="‒"/>
            </a:pPr>
            <a:r>
              <a:rPr lang="en-US" altLang="zh-CN" sz="2400" dirty="0"/>
              <a:t>However, we can not tell whether Mary’s current salary is 50k, and whether her current last name is Smith or </a:t>
            </a:r>
            <a:r>
              <a:rPr lang="en-US" altLang="zh-CN" sz="2400" dirty="0" err="1"/>
              <a:t>Luth</a:t>
            </a:r>
            <a:r>
              <a:rPr lang="en-US" altLang="zh-CN" sz="2400" dirty="0"/>
              <a:t>.</a:t>
            </a:r>
            <a:endParaRPr lang="zh-CN" altLang="en-US" dirty="0"/>
          </a:p>
        </p:txBody>
      </p:sp>
      <p:pic>
        <p:nvPicPr>
          <p:cNvPr id="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3230" y="4509120"/>
            <a:ext cx="7344817" cy="18184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090123295"/>
      </p:ext>
    </p:extLst>
  </p:cSld>
  <p:clrMapOvr>
    <a:masterClrMapping/>
  </p:clrMapOvr>
  <mc:AlternateContent xmlns:mc="http://schemas.openxmlformats.org/markup-compatibility/2006" xmlns:p14="http://schemas.microsoft.com/office/powerpoint/2010/main">
    <mc:Choice Requires="p14">
      <p:transition spd="slow" p14:dur="2000" advTm="42915"/>
    </mc:Choice>
    <mc:Fallback xmlns="">
      <p:transition spd="slow" advTm="429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67544" y="764704"/>
            <a:ext cx="8219256" cy="5521816"/>
          </a:xfrm>
        </p:spPr>
        <p:txBody>
          <a:bodyPr>
            <a:normAutofit fontScale="85000" lnSpcReduction="20000"/>
          </a:bodyPr>
          <a:lstStyle/>
          <a:p>
            <a:r>
              <a:rPr lang="en-US" altLang="zh-CN" sz="3100" dirty="0"/>
              <a:t>Provided that we know that </a:t>
            </a:r>
            <a:r>
              <a:rPr lang="zh-CN" altLang="en-US" sz="3100" dirty="0"/>
              <a:t>𝑡</a:t>
            </a:r>
            <a:r>
              <a:rPr lang="en-US" altLang="zh-CN" sz="3100" dirty="0"/>
              <a:t>_4, </a:t>
            </a:r>
            <a:r>
              <a:rPr lang="zh-CN" altLang="en-US" sz="3100" dirty="0"/>
              <a:t>𝑡</a:t>
            </a:r>
            <a:r>
              <a:rPr lang="en-US" altLang="zh-CN" sz="3100" dirty="0"/>
              <a:t>_5, </a:t>
            </a:r>
            <a:r>
              <a:rPr lang="zh-CN" altLang="en-US" sz="3100" dirty="0"/>
              <a:t>𝑡</a:t>
            </a:r>
            <a:r>
              <a:rPr lang="en-US" altLang="zh-CN" sz="3100" dirty="0"/>
              <a:t>_6  refer to the same person. </a:t>
            </a:r>
          </a:p>
          <a:p>
            <a:r>
              <a:rPr lang="en-US" altLang="zh-CN" sz="3100" dirty="0"/>
              <a:t>We may know that the salary of each employee in the company does not decrease, as commonly found in the real world. This tells us that </a:t>
            </a:r>
            <a:r>
              <a:rPr lang="zh-CN" altLang="en-US" sz="3100" dirty="0"/>
              <a:t>𝑡</a:t>
            </a:r>
            <a:r>
              <a:rPr lang="en-US" altLang="zh-CN" sz="3100" dirty="0"/>
              <a:t>_6[salary] is more current than </a:t>
            </a:r>
            <a:r>
              <a:rPr lang="zh-CN" altLang="en-US" sz="3100" dirty="0"/>
              <a:t>𝑡</a:t>
            </a:r>
            <a:r>
              <a:rPr lang="en-US" altLang="zh-CN" sz="3100" dirty="0"/>
              <a:t>_4[salary] and </a:t>
            </a:r>
            <a:r>
              <a:rPr lang="zh-CN" altLang="en-US" sz="3100" dirty="0"/>
              <a:t>𝑡</a:t>
            </a:r>
            <a:r>
              <a:rPr lang="en-US" altLang="zh-CN" sz="3100" dirty="0"/>
              <a:t>_5[salary]. Hence, we may conclude that Mary’s current salary is 80k.</a:t>
            </a:r>
          </a:p>
          <a:p>
            <a:r>
              <a:rPr lang="en-US" altLang="zh-CN" sz="3100" dirty="0"/>
              <a:t>We know that the marital status can only change from single to married and from married to divorced, but not from married to single. In addition, employee tuples with the most current marital status also contain the most current last name. Therefore, </a:t>
            </a:r>
            <a:r>
              <a:rPr lang="zh-CN" altLang="en-US" sz="3100" dirty="0"/>
              <a:t>𝑡</a:t>
            </a:r>
            <a:r>
              <a:rPr lang="en-US" altLang="zh-CN" sz="3100" dirty="0"/>
              <a:t>_6[LN]= </a:t>
            </a:r>
            <a:r>
              <a:rPr lang="zh-CN" altLang="en-US" sz="3100" dirty="0"/>
              <a:t>𝑡</a:t>
            </a:r>
            <a:r>
              <a:rPr lang="en-US" altLang="zh-CN" sz="3100" dirty="0"/>
              <a:t>_5[LN] is more current than </a:t>
            </a:r>
            <a:r>
              <a:rPr lang="zh-CN" altLang="en-US" sz="3100" dirty="0"/>
              <a:t>𝑡</a:t>
            </a:r>
            <a:r>
              <a:rPr lang="en-US" altLang="zh-CN" sz="3100" dirty="0"/>
              <a:t>_4[LN].That is, Mary’s current last name is </a:t>
            </a:r>
            <a:r>
              <a:rPr lang="en-US" altLang="zh-CN" sz="3100" dirty="0" err="1"/>
              <a:t>Luth</a:t>
            </a:r>
            <a:r>
              <a:rPr lang="en-US" altLang="zh-CN" sz="3100" dirty="0"/>
              <a:t>.</a:t>
            </a:r>
            <a:br>
              <a:rPr lang="en-US" altLang="zh-CN" sz="3100" dirty="0"/>
            </a:br>
            <a:r>
              <a:rPr lang="en-US" altLang="zh-CN" sz="3100" dirty="0"/>
              <a:t/>
            </a:r>
            <a:br>
              <a:rPr lang="en-US" altLang="zh-CN" sz="3100" dirty="0"/>
            </a:br>
            <a:endParaRPr lang="en-US" altLang="zh-CN" sz="3100" dirty="0"/>
          </a:p>
          <a:p>
            <a:pPr lvl="1">
              <a:buFont typeface="Wingdings" panose="05000000000000000000" pitchFamily="2" charset="2"/>
              <a:buChar char="Ø"/>
            </a:pPr>
            <a:endParaRPr lang="en-US" altLang="zh-CN" dirty="0" smtClean="0">
              <a:solidFill>
                <a:prstClr val="black"/>
              </a:solidFill>
            </a:endParaRPr>
          </a:p>
          <a:p>
            <a:pPr lvl="1">
              <a:buClr>
                <a:srgbClr val="2F2F2F"/>
              </a:buClr>
              <a:buFont typeface="Wingdings" panose="05000000000000000000" pitchFamily="2" charset="2"/>
              <a:buChar char="Ø"/>
            </a:pPr>
            <a:endParaRPr lang="en-US" altLang="zh-CN" sz="2200" dirty="0">
              <a:solidFill>
                <a:prstClr val="black"/>
              </a:solidFill>
            </a:endParaRPr>
          </a:p>
          <a:p>
            <a:pPr lvl="1">
              <a:buClr>
                <a:srgbClr val="2F2F2F"/>
              </a:buClr>
              <a:buFont typeface="Wingdings" panose="05000000000000000000" pitchFamily="2" charset="2"/>
              <a:buChar char="Ø"/>
            </a:pPr>
            <a:endParaRPr lang="en-US" altLang="zh-CN" dirty="0" smtClean="0"/>
          </a:p>
        </p:txBody>
      </p:sp>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4008753644"/>
      </p:ext>
    </p:extLst>
  </p:cSld>
  <p:clrMapOvr>
    <a:masterClrMapping/>
  </p:clrMapOvr>
  <mc:AlternateContent xmlns:mc="http://schemas.openxmlformats.org/markup-compatibility/2006" xmlns:p14="http://schemas.microsoft.com/office/powerpoint/2010/main">
    <mc:Choice Requires="p14">
      <p:transition spd="slow" p14:dur="2000" advTm="73704"/>
    </mc:Choice>
    <mc:Fallback xmlns="">
      <p:transition spd="slow" advTm="73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lvl="0"/>
            <a:r>
              <a:rPr lang="en-US" altLang="zh-CN" dirty="0" smtClean="0">
                <a:solidFill>
                  <a:prstClr val="black"/>
                </a:solidFill>
              </a:rPr>
              <a:t>Solutions</a:t>
            </a:r>
            <a:endParaRPr lang="zh-CN" altLang="en-US" dirty="0"/>
          </a:p>
        </p:txBody>
      </p:sp>
      <p:sp>
        <p:nvSpPr>
          <p:cNvPr id="3" name="内容占位符 2"/>
          <p:cNvSpPr>
            <a:spLocks noGrp="1"/>
          </p:cNvSpPr>
          <p:nvPr>
            <p:ph idx="1"/>
          </p:nvPr>
        </p:nvSpPr>
        <p:spPr/>
        <p:txBody>
          <a:bodyPr>
            <a:normAutofit/>
          </a:bodyPr>
          <a:lstStyle/>
          <a:p>
            <a:r>
              <a:rPr lang="en-US" altLang="zh-CN" dirty="0"/>
              <a:t>In Theory</a:t>
            </a:r>
          </a:p>
          <a:p>
            <a:pPr lvl="1">
              <a:buFont typeface="Calibri" pitchFamily="34" charset="0"/>
              <a:buChar char="‒"/>
            </a:pPr>
            <a:r>
              <a:rPr lang="en-US" altLang="zh-CN" dirty="0"/>
              <a:t>Insert valid timestamps into all data values</a:t>
            </a:r>
          </a:p>
          <a:p>
            <a:r>
              <a:rPr lang="en-US" altLang="zh-CN" dirty="0"/>
              <a:t>In Practice</a:t>
            </a:r>
          </a:p>
          <a:p>
            <a:pPr lvl="1">
              <a:buFont typeface="Calibri" pitchFamily="34" charset="0"/>
              <a:buChar char="‒"/>
            </a:pPr>
            <a:r>
              <a:rPr lang="en-US" altLang="zh-CN" dirty="0"/>
              <a:t>Timestamps are often unavailable or </a:t>
            </a:r>
            <a:r>
              <a:rPr lang="en-US" altLang="zh-CN" dirty="0" smtClean="0"/>
              <a:t>imprecise. Data </a:t>
            </a:r>
            <a:r>
              <a:rPr lang="en-US" altLang="zh-CN" dirty="0"/>
              <a:t>values are often imported from different </a:t>
            </a:r>
            <a:r>
              <a:rPr lang="en-US" altLang="zh-CN" dirty="0" smtClean="0"/>
              <a:t>sources. The </a:t>
            </a:r>
            <a:r>
              <a:rPr lang="en-US" altLang="zh-CN" dirty="0"/>
              <a:t>scheme of timestamps is not </a:t>
            </a:r>
            <a:r>
              <a:rPr lang="en-US" altLang="zh-CN" dirty="0" smtClean="0"/>
              <a:t>uniform. Hard </a:t>
            </a:r>
            <a:r>
              <a:rPr lang="en-US" altLang="zh-CN" dirty="0"/>
              <a:t>to identify the “latest” values of entities</a:t>
            </a:r>
          </a:p>
          <a:p>
            <a:pPr lvl="1">
              <a:buFont typeface="Calibri" pitchFamily="34" charset="0"/>
              <a:buChar char="‒"/>
            </a:pPr>
            <a:r>
              <a:rPr lang="en-US" altLang="zh-CN" dirty="0"/>
              <a:t>Possible to deduce currency orders from the </a:t>
            </a:r>
            <a:br>
              <a:rPr lang="en-US" altLang="zh-CN" dirty="0"/>
            </a:br>
            <a:r>
              <a:rPr lang="en-US" altLang="zh-CN" dirty="0"/>
              <a:t>semantics of the data</a:t>
            </a:r>
          </a:p>
          <a:p>
            <a:pPr>
              <a:buFont typeface="Wingdings" pitchFamily="2" charset="2"/>
              <a:buChar char="l"/>
            </a:pPr>
            <a:endParaRPr lang="en-US" altLang="zh-CN" dirty="0" smtClean="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273879440"/>
      </p:ext>
    </p:extLst>
  </p:cSld>
  <p:clrMapOvr>
    <a:masterClrMapping/>
  </p:clrMapOvr>
  <mc:AlternateContent xmlns:mc="http://schemas.openxmlformats.org/markup-compatibility/2006" xmlns:p14="http://schemas.microsoft.com/office/powerpoint/2010/main">
    <mc:Choice Requires="p14">
      <p:transition spd="slow" p14:dur="2000" advTm="47997"/>
    </mc:Choice>
    <mc:Fallback xmlns="">
      <p:transition spd="slow" advTm="47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marL="0" indent="0" algn="ctr">
              <a:buNone/>
            </a:pPr>
            <a:endParaRPr lang="en-US" altLang="zh-CN" dirty="0" smtClean="0"/>
          </a:p>
          <a:p>
            <a:pPr marL="0" indent="0" algn="ctr">
              <a:buNone/>
            </a:pPr>
            <a:endParaRPr lang="en-US" altLang="zh-CN" dirty="0" smtClean="0"/>
          </a:p>
          <a:p>
            <a:pPr marL="0" indent="0" algn="ctr">
              <a:buNone/>
            </a:pPr>
            <a:r>
              <a:rPr lang="en-US" altLang="zh-CN" sz="6000" b="1" dirty="0" smtClean="0">
                <a:solidFill>
                  <a:srgbClr val="C00000"/>
                </a:solidFill>
              </a:rPr>
              <a:t>Thank You</a:t>
            </a:r>
            <a:r>
              <a:rPr lang="zh-CN" altLang="en-US" sz="6000" b="1" dirty="0" smtClean="0">
                <a:solidFill>
                  <a:srgbClr val="C00000"/>
                </a:solidFill>
              </a:rPr>
              <a:t>！</a:t>
            </a:r>
            <a:endParaRPr lang="zh-CN" altLang="en-US" sz="6000" b="1" dirty="0">
              <a:solidFill>
                <a:srgbClr val="C00000"/>
              </a:solidFill>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282296907"/>
      </p:ext>
    </p:extLst>
  </p:cSld>
  <p:clrMapOvr>
    <a:masterClrMapping/>
  </p:clrMapOvr>
  <mc:AlternateContent xmlns:mc="http://schemas.openxmlformats.org/markup-compatibility/2006" xmlns:p14="http://schemas.microsoft.com/office/powerpoint/2010/main">
    <mc:Choice Requires="p14">
      <p:transition spd="slow" p14:dur="2000" advTm="3028"/>
    </mc:Choice>
    <mc:Fallback xmlns="">
      <p:transition spd="slow" advTm="3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b="1" dirty="0"/>
              <a:t>An </a:t>
            </a:r>
            <a:r>
              <a:rPr lang="en-US" altLang="zh-CN" b="1" dirty="0" smtClean="0"/>
              <a:t>Overview</a:t>
            </a:r>
            <a:endParaRPr lang="zh-CN" altLang="en-US" dirty="0"/>
          </a:p>
        </p:txBody>
      </p:sp>
      <p:sp>
        <p:nvSpPr>
          <p:cNvPr id="3" name="内容占位符 2"/>
          <p:cNvSpPr>
            <a:spLocks noGrp="1"/>
          </p:cNvSpPr>
          <p:nvPr>
            <p:ph idx="1"/>
          </p:nvPr>
        </p:nvSpPr>
        <p:spPr/>
        <p:txBody>
          <a:bodyPr>
            <a:normAutofit fontScale="92500" lnSpcReduction="10000"/>
          </a:bodyPr>
          <a:lstStyle/>
          <a:p>
            <a:r>
              <a:rPr lang="en-US" altLang="zh-CN" dirty="0" smtClean="0"/>
              <a:t>Traditional database systems typically focus on </a:t>
            </a:r>
            <a:r>
              <a:rPr lang="en-US" altLang="zh-CN" i="1" dirty="0"/>
              <a:t>the quantity of data</a:t>
            </a:r>
            <a:r>
              <a:rPr lang="en-US" altLang="zh-CN" dirty="0"/>
              <a:t>, to </a:t>
            </a:r>
            <a:r>
              <a:rPr lang="en-US" altLang="zh-CN" dirty="0" smtClean="0"/>
              <a:t>support the </a:t>
            </a:r>
            <a:r>
              <a:rPr lang="en-US" altLang="zh-CN" dirty="0"/>
              <a:t>creation, maintenance and use of large volumes of data. But such a </a:t>
            </a:r>
            <a:r>
              <a:rPr lang="en-US" altLang="zh-CN" dirty="0" smtClean="0"/>
              <a:t>database system </a:t>
            </a:r>
            <a:r>
              <a:rPr lang="en-US" altLang="zh-CN" dirty="0"/>
              <a:t>may not find correct answers to our queries if the data in the database</a:t>
            </a:r>
            <a:br>
              <a:rPr lang="en-US" altLang="zh-CN" dirty="0"/>
            </a:br>
            <a:r>
              <a:rPr lang="en-US" altLang="zh-CN" dirty="0"/>
              <a:t>are “dirty”, </a:t>
            </a:r>
            <a:r>
              <a:rPr lang="en-US" altLang="zh-CN" i="1" dirty="0"/>
              <a:t>i.e., </a:t>
            </a:r>
            <a:r>
              <a:rPr lang="en-US" altLang="zh-CN" dirty="0"/>
              <a:t>when the data do not properly represent the real world </a:t>
            </a:r>
            <a:r>
              <a:rPr lang="en-US" altLang="zh-CN" dirty="0" smtClean="0"/>
              <a:t>entities to </a:t>
            </a:r>
            <a:r>
              <a:rPr lang="en-US" altLang="zh-CN" dirty="0"/>
              <a:t>which they refer.</a:t>
            </a:r>
            <a:br>
              <a:rPr lang="en-US" altLang="zh-CN" dirty="0"/>
            </a:br>
            <a:r>
              <a:rPr lang="en-US" altLang="zh-CN" dirty="0"/>
              <a:t/>
            </a:r>
            <a:br>
              <a:rPr lang="en-US" altLang="zh-CN" dirty="0"/>
            </a:br>
            <a:endParaRPr lang="zh-CN" altLang="en-US" dirty="0"/>
          </a:p>
        </p:txBody>
      </p:sp>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658339581"/>
      </p:ext>
    </p:extLst>
  </p:cSld>
  <p:clrMapOvr>
    <a:masterClrMapping/>
  </p:clrMapOvr>
  <mc:AlternateContent xmlns:mc="http://schemas.openxmlformats.org/markup-compatibility/2006" xmlns:p14="http://schemas.microsoft.com/office/powerpoint/2010/main">
    <mc:Choice Requires="p14">
      <p:transition spd="slow" p14:dur="2000" advTm="26086"/>
    </mc:Choice>
    <mc:Fallback xmlns="">
      <p:transition spd="slow" advTm="26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smtClean="0"/>
              <a:t>An Example</a:t>
            </a:r>
            <a:endParaRPr lang="zh-CN" altLang="en-US" dirty="0"/>
          </a:p>
        </p:txBody>
      </p:sp>
      <p:sp>
        <p:nvSpPr>
          <p:cNvPr id="3" name="内容占位符 2"/>
          <p:cNvSpPr>
            <a:spLocks noGrp="1"/>
          </p:cNvSpPr>
          <p:nvPr>
            <p:ph idx="1"/>
          </p:nvPr>
        </p:nvSpPr>
        <p:spPr>
          <a:xfrm>
            <a:off x="457200" y="1268760"/>
            <a:ext cx="8229600" cy="4857403"/>
          </a:xfrm>
        </p:spPr>
        <p:txBody>
          <a:bodyPr>
            <a:normAutofit/>
          </a:bodyPr>
          <a:lstStyle/>
          <a:p>
            <a:r>
              <a:rPr lang="en-US" altLang="zh-CN" sz="2400" dirty="0"/>
              <a:t>L</a:t>
            </a:r>
            <a:r>
              <a:rPr lang="en-US" altLang="zh-CN" sz="2400" dirty="0" smtClean="0"/>
              <a:t>et </a:t>
            </a:r>
            <a:r>
              <a:rPr lang="en-US" altLang="zh-CN" sz="2400" dirty="0"/>
              <a:t>us consider an employee relation residing in a database of a </a:t>
            </a:r>
            <a:r>
              <a:rPr lang="en-US" altLang="zh-CN" sz="2400" dirty="0" smtClean="0"/>
              <a:t>company, specified </a:t>
            </a:r>
            <a:r>
              <a:rPr lang="en-US" altLang="zh-CN" sz="2400" dirty="0"/>
              <a:t>by the following schema</a:t>
            </a:r>
            <a:r>
              <a:rPr lang="en-US" altLang="zh-CN" sz="2400" dirty="0" smtClean="0"/>
              <a:t>:</a:t>
            </a:r>
            <a:r>
              <a:rPr lang="en-US" altLang="zh-CN" sz="2400" dirty="0"/>
              <a:t/>
            </a:r>
            <a:br>
              <a:rPr lang="en-US" altLang="zh-CN" sz="2400" dirty="0"/>
            </a:br>
            <a:r>
              <a:rPr lang="en-US" altLang="zh-CN" sz="2400" dirty="0" smtClean="0">
                <a:solidFill>
                  <a:srgbClr val="C00000"/>
                </a:solidFill>
              </a:rPr>
              <a:t>employee(FN</a:t>
            </a:r>
            <a:r>
              <a:rPr lang="en-US" altLang="zh-CN" sz="2400" dirty="0">
                <a:solidFill>
                  <a:srgbClr val="C00000"/>
                </a:solidFill>
              </a:rPr>
              <a:t>, LN, CC, AC, </a:t>
            </a:r>
            <a:r>
              <a:rPr lang="en-US" altLang="zh-CN" sz="2400" dirty="0" err="1">
                <a:solidFill>
                  <a:srgbClr val="C00000"/>
                </a:solidFill>
              </a:rPr>
              <a:t>phn</a:t>
            </a:r>
            <a:r>
              <a:rPr lang="en-US" altLang="zh-CN" sz="2400" dirty="0">
                <a:solidFill>
                  <a:srgbClr val="C00000"/>
                </a:solidFill>
              </a:rPr>
              <a:t>, street, city, zip, salary, status</a:t>
            </a:r>
            <a:r>
              <a:rPr lang="en-US" altLang="zh-CN" sz="2400" dirty="0" smtClean="0">
                <a:solidFill>
                  <a:srgbClr val="C00000"/>
                </a:solidFill>
              </a:rPr>
              <a:t>)</a:t>
            </a:r>
            <a:endParaRPr lang="en-US" altLang="zh-CN" sz="2800" dirty="0" smtClean="0">
              <a:solidFill>
                <a:srgbClr val="C00000"/>
              </a:solidFill>
            </a:endParaRPr>
          </a:p>
          <a:p>
            <a:r>
              <a:rPr lang="en-US" altLang="zh-CN" sz="2400" dirty="0" smtClean="0"/>
              <a:t>Here </a:t>
            </a:r>
            <a:r>
              <a:rPr lang="en-US" altLang="zh-CN" sz="2400" dirty="0"/>
              <a:t>each tuple specifies an employee’s name (first name FN and last name LN),office phone (</a:t>
            </a:r>
            <a:r>
              <a:rPr lang="en-US" altLang="zh-CN" sz="2400" dirty="0" smtClean="0"/>
              <a:t>country code </a:t>
            </a:r>
            <a:r>
              <a:rPr lang="en-US" altLang="zh-CN" sz="2400" dirty="0"/>
              <a:t>CC, area code AC, phone </a:t>
            </a:r>
            <a:r>
              <a:rPr lang="en-US" altLang="zh-CN" sz="2400" dirty="0" err="1"/>
              <a:t>phn</a:t>
            </a:r>
            <a:r>
              <a:rPr lang="en-US" altLang="zh-CN" sz="2400" dirty="0"/>
              <a:t>), office address (street, city, zip code), salary, and marital status.</a:t>
            </a:r>
            <a:r>
              <a:rPr lang="en-US" altLang="zh-CN" sz="2800" dirty="0"/>
              <a:t/>
            </a:r>
            <a:br>
              <a:rPr lang="en-US" altLang="zh-CN" sz="2800" dirty="0"/>
            </a:br>
            <a:r>
              <a:rPr lang="en-US" altLang="zh-CN" sz="2800" dirty="0"/>
              <a:t/>
            </a:r>
            <a:br>
              <a:rPr lang="en-US" altLang="zh-CN" sz="2800" dirty="0"/>
            </a:br>
            <a:endParaRPr lang="zh-CN" altLang="en-US" sz="2800" dirty="0"/>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520" y="4149080"/>
            <a:ext cx="8635522" cy="2492896"/>
          </a:xfrm>
          <a:prstGeom prst="rect">
            <a:avLst/>
          </a:prstGeom>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736538246"/>
      </p:ext>
    </p:extLst>
  </p:cSld>
  <p:clrMapOvr>
    <a:masterClrMapping/>
  </p:clrMapOvr>
  <mc:AlternateContent xmlns:mc="http://schemas.openxmlformats.org/markup-compatibility/2006" xmlns:p14="http://schemas.microsoft.com/office/powerpoint/2010/main">
    <mc:Choice Requires="p14">
      <p:transition spd="slow" p14:dur="2000" advTm="46062"/>
    </mc:Choice>
    <mc:Fallback xmlns="">
      <p:transition spd="slow" advTm="46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5"/>
          <p:cNvSpPr>
            <a:spLocks noGrp="1"/>
          </p:cNvSpPr>
          <p:nvPr>
            <p:ph idx="1"/>
          </p:nvPr>
        </p:nvSpPr>
        <p:spPr>
          <a:xfrm>
            <a:off x="457200" y="692696"/>
            <a:ext cx="8229600" cy="5433467"/>
          </a:xfrm>
        </p:spPr>
        <p:txBody>
          <a:bodyPr/>
          <a:lstStyle/>
          <a:p>
            <a:r>
              <a:rPr lang="en-US" altLang="zh-CN" dirty="0"/>
              <a:t>Query </a:t>
            </a:r>
            <a:r>
              <a:rPr lang="en-US" altLang="zh-CN" i="1" dirty="0" smtClean="0"/>
              <a:t>Q</a:t>
            </a:r>
            <a:r>
              <a:rPr lang="en-US" altLang="zh-CN" dirty="0" smtClean="0"/>
              <a:t>1 </a:t>
            </a:r>
            <a:r>
              <a:rPr lang="en-US" altLang="zh-CN" dirty="0"/>
              <a:t>is to find the number of distinct employees with FN = </a:t>
            </a:r>
            <a:r>
              <a:rPr lang="en-US" altLang="zh-CN" dirty="0" smtClean="0"/>
              <a:t>Mary</a:t>
            </a:r>
          </a:p>
          <a:p>
            <a:r>
              <a:rPr lang="en-US" altLang="zh-CN" dirty="0" smtClean="0"/>
              <a:t>Due to D0, the answer maybe 3, by enumerating  t4, t5, and t6</a:t>
            </a:r>
          </a:p>
          <a:p>
            <a:r>
              <a:rPr lang="en-US" altLang="zh-CN" dirty="0" smtClean="0"/>
              <a:t>In fact, the correct answer to Q1 is 1.</a:t>
            </a:r>
            <a:endParaRPr lang="en-US" altLang="zh-CN" dirty="0"/>
          </a:p>
          <a:p>
            <a:pPr marL="0" indent="0">
              <a:buNone/>
            </a:pPr>
            <a:r>
              <a:rPr lang="en-US" altLang="zh-CN" dirty="0"/>
              <a:t/>
            </a:r>
            <a:br>
              <a:rPr lang="en-US" altLang="zh-CN" dirty="0"/>
            </a:br>
            <a:r>
              <a:rPr lang="en-US" altLang="zh-CN" dirty="0"/>
              <a:t/>
            </a:r>
            <a:br>
              <a:rPr lang="en-US" altLang="zh-CN" dirty="0"/>
            </a:br>
            <a:endParaRPr lang="zh-CN" altLang="en-US" dirty="0"/>
          </a:p>
        </p:txBody>
      </p:sp>
      <p:pic>
        <p:nvPicPr>
          <p:cNvPr id="9" name="图片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520" y="4005064"/>
            <a:ext cx="8635522" cy="2492896"/>
          </a:xfrm>
          <a:prstGeom prst="rect">
            <a:avLst/>
          </a:prstGeom>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696871673"/>
      </p:ext>
    </p:extLst>
  </p:cSld>
  <p:clrMapOvr>
    <a:masterClrMapping/>
  </p:clrMapOvr>
  <mc:AlternateContent xmlns:mc="http://schemas.openxmlformats.org/markup-compatibility/2006" xmlns:p14="http://schemas.microsoft.com/office/powerpoint/2010/main">
    <mc:Choice Requires="p14">
      <p:transition spd="slow" p14:dur="2000" advTm="38077"/>
    </mc:Choice>
    <mc:Fallback xmlns="">
      <p:transition spd="slow" advTm="380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404664"/>
            <a:ext cx="8229600" cy="5721499"/>
          </a:xfrm>
        </p:spPr>
        <p:txBody>
          <a:bodyPr/>
          <a:lstStyle/>
          <a:p>
            <a:r>
              <a:rPr lang="en-US" altLang="zh-CN" dirty="0"/>
              <a:t>Query </a:t>
            </a:r>
            <a:r>
              <a:rPr lang="en-US" altLang="zh-CN" i="1" dirty="0"/>
              <a:t>Q2</a:t>
            </a:r>
            <a:r>
              <a:rPr lang="en-US" altLang="zh-CN" dirty="0"/>
              <a:t> is to find Mary’s current salary and current last name, provided that we know that</a:t>
            </a:r>
            <a:br>
              <a:rPr lang="en-US" altLang="zh-CN" dirty="0"/>
            </a:br>
            <a:r>
              <a:rPr lang="en-US" altLang="zh-CN" i="1" dirty="0"/>
              <a:t>t</a:t>
            </a:r>
            <a:r>
              <a:rPr lang="en-US" altLang="zh-CN" dirty="0"/>
              <a:t>4</a:t>
            </a:r>
            <a:r>
              <a:rPr lang="en-US" altLang="zh-CN" i="1" dirty="0"/>
              <a:t>, t</a:t>
            </a:r>
            <a:r>
              <a:rPr lang="en-US" altLang="zh-CN" dirty="0"/>
              <a:t>5</a:t>
            </a:r>
            <a:r>
              <a:rPr lang="en-US" altLang="zh-CN" i="1" dirty="0"/>
              <a:t>, </a:t>
            </a:r>
            <a:r>
              <a:rPr lang="en-US" altLang="zh-CN" dirty="0"/>
              <a:t>and </a:t>
            </a:r>
            <a:r>
              <a:rPr lang="en-US" altLang="zh-CN" i="1" dirty="0"/>
              <a:t>t</a:t>
            </a:r>
            <a:r>
              <a:rPr lang="en-US" altLang="zh-CN" dirty="0"/>
              <a:t>6 refer to the same person</a:t>
            </a:r>
            <a:r>
              <a:rPr lang="en-US" altLang="zh-CN" dirty="0" smtClean="0"/>
              <a:t>.</a:t>
            </a:r>
          </a:p>
          <a:p>
            <a:r>
              <a:rPr lang="en-US" altLang="zh-CN" dirty="0" smtClean="0"/>
              <a:t>Salary is either 50k or 80k, and that LN is either Smith or </a:t>
            </a:r>
            <a:r>
              <a:rPr lang="en-US" altLang="zh-CN" dirty="0" err="1" smtClean="0"/>
              <a:t>Luth</a:t>
            </a:r>
            <a:r>
              <a:rPr lang="en-US" altLang="zh-CN" dirty="0" smtClean="0"/>
              <a:t>.</a:t>
            </a:r>
          </a:p>
          <a:p>
            <a:r>
              <a:rPr lang="en-US" altLang="zh-CN" dirty="0" smtClean="0"/>
              <a:t>We need reliable timestamps for the t4, t5, and t6.</a:t>
            </a:r>
            <a:endParaRPr lang="zh-CN" altLang="en-US" dirty="0"/>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520" y="4005064"/>
            <a:ext cx="8635522" cy="2492896"/>
          </a:xfrm>
          <a:prstGeom prst="rect">
            <a:avLst/>
          </a:prstGeom>
        </p:spPr>
      </p:pic>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799107378"/>
      </p:ext>
    </p:extLst>
  </p:cSld>
  <p:clrMapOvr>
    <a:masterClrMapping/>
  </p:clrMapOvr>
  <mc:AlternateContent xmlns:mc="http://schemas.openxmlformats.org/markup-compatibility/2006" xmlns:p14="http://schemas.microsoft.com/office/powerpoint/2010/main">
    <mc:Choice Requires="p14">
      <p:transition spd="slow" p14:dur="2000" advTm="39920"/>
    </mc:Choice>
    <mc:Fallback xmlns="">
      <p:transition spd="slow" advTm="39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Data in the real world is </a:t>
            </a:r>
            <a:r>
              <a:rPr lang="en-US" altLang="zh-CN" b="1" dirty="0" smtClean="0">
                <a:solidFill>
                  <a:srgbClr val="FF0000"/>
                </a:solidFill>
              </a:rPr>
              <a:t>dirty</a:t>
            </a:r>
            <a:endParaRPr lang="zh-CN" altLang="en-US" dirty="0"/>
          </a:p>
        </p:txBody>
      </p:sp>
      <p:sp>
        <p:nvSpPr>
          <p:cNvPr id="3" name="内容占位符 2"/>
          <p:cNvSpPr>
            <a:spLocks noGrp="1"/>
          </p:cNvSpPr>
          <p:nvPr>
            <p:ph idx="1"/>
          </p:nvPr>
        </p:nvSpPr>
        <p:spPr/>
        <p:txBody>
          <a:bodyPr>
            <a:normAutofit/>
          </a:bodyPr>
          <a:lstStyle/>
          <a:p>
            <a:pPr lvl="1">
              <a:lnSpc>
                <a:spcPct val="90000"/>
              </a:lnSpc>
              <a:buNone/>
            </a:pPr>
            <a:r>
              <a:rPr lang="en-US" altLang="zh-CN" sz="2200" b="1" dirty="0" smtClean="0">
                <a:solidFill>
                  <a:schemeClr val="accent2"/>
                </a:solidFill>
              </a:rPr>
              <a:t>incomplete</a:t>
            </a:r>
            <a:r>
              <a:rPr lang="en-US" altLang="zh-CN" sz="2200" dirty="0"/>
              <a:t>: lacking attribute values, lacking certain attributes of interest, or containing only aggregate data</a:t>
            </a:r>
          </a:p>
          <a:p>
            <a:pPr lvl="2">
              <a:lnSpc>
                <a:spcPct val="90000"/>
              </a:lnSpc>
            </a:pPr>
            <a:r>
              <a:rPr lang="en-US" altLang="zh-CN" sz="2000" dirty="0"/>
              <a:t>e.g., occupation</a:t>
            </a:r>
            <a:r>
              <a:rPr lang="en-US" altLang="zh-CN" sz="2000" dirty="0" smtClean="0"/>
              <a:t>=“”</a:t>
            </a:r>
            <a:endParaRPr lang="en-US" altLang="zh-CN" sz="2000" dirty="0"/>
          </a:p>
          <a:p>
            <a:pPr lvl="1">
              <a:lnSpc>
                <a:spcPct val="90000"/>
              </a:lnSpc>
              <a:buNone/>
            </a:pPr>
            <a:r>
              <a:rPr lang="en-US" altLang="zh-CN" sz="2200" b="1" dirty="0" smtClean="0">
                <a:solidFill>
                  <a:schemeClr val="accent2"/>
                </a:solidFill>
              </a:rPr>
              <a:t>inaccurate</a:t>
            </a:r>
            <a:r>
              <a:rPr lang="en-US" altLang="zh-CN" sz="2200" dirty="0" smtClean="0"/>
              <a:t>: </a:t>
            </a:r>
            <a:r>
              <a:rPr lang="en-US" altLang="zh-CN" sz="2200" dirty="0"/>
              <a:t>containing errors or outliers (spelling, phonetic and typing errors, word transpositions, multiple values in a single free-form field) </a:t>
            </a:r>
          </a:p>
          <a:p>
            <a:pPr lvl="2">
              <a:lnSpc>
                <a:spcPct val="90000"/>
              </a:lnSpc>
            </a:pPr>
            <a:r>
              <a:rPr lang="en-US" altLang="zh-CN" sz="2000" dirty="0"/>
              <a:t>e.g., Salary=“-10”</a:t>
            </a:r>
          </a:p>
          <a:p>
            <a:pPr lvl="1">
              <a:lnSpc>
                <a:spcPct val="90000"/>
              </a:lnSpc>
              <a:buNone/>
            </a:pPr>
            <a:r>
              <a:rPr lang="en-US" altLang="zh-CN" sz="2200" b="1" dirty="0">
                <a:solidFill>
                  <a:schemeClr val="accent2"/>
                </a:solidFill>
              </a:rPr>
              <a:t>inconsistent</a:t>
            </a:r>
            <a:r>
              <a:rPr lang="en-US" altLang="zh-CN" sz="2200" dirty="0"/>
              <a:t>: containing discrepancies in codes or names (synonyms and nicknames, prefix and suffix variations, abbreviations, truncation and initials)</a:t>
            </a:r>
          </a:p>
          <a:p>
            <a:pPr lvl="2">
              <a:lnSpc>
                <a:spcPct val="90000"/>
              </a:lnSpc>
            </a:pPr>
            <a:r>
              <a:rPr lang="en-US" altLang="zh-CN" sz="2000" dirty="0"/>
              <a:t>e.g., Age=“42” Birthday=“03/07/1997”</a:t>
            </a:r>
          </a:p>
          <a:p>
            <a:pPr lvl="2">
              <a:lnSpc>
                <a:spcPct val="90000"/>
              </a:lnSpc>
            </a:pPr>
            <a:r>
              <a:rPr lang="en-US" altLang="zh-CN" sz="2000" dirty="0"/>
              <a:t>e.g., Was rating “1,2,3”, now rating “A, B, C”</a:t>
            </a:r>
          </a:p>
          <a:p>
            <a:pPr lvl="2">
              <a:lnSpc>
                <a:spcPct val="90000"/>
              </a:lnSpc>
            </a:pPr>
            <a:r>
              <a:rPr lang="en-US" altLang="zh-CN" sz="2000" dirty="0"/>
              <a:t>e.g., discrepancy between duplicate </a:t>
            </a:r>
            <a:r>
              <a:rPr lang="en-US" altLang="zh-CN" sz="2000" dirty="0" smtClean="0"/>
              <a:t>records</a:t>
            </a:r>
          </a:p>
          <a:p>
            <a:pPr marL="914400" lvl="2" indent="0">
              <a:lnSpc>
                <a:spcPct val="90000"/>
              </a:lnSpc>
              <a:buNone/>
            </a:pPr>
            <a:endParaRPr lang="en-US" altLang="zh-CN" sz="2000" dirty="0"/>
          </a:p>
          <a:p>
            <a:endParaRPr lang="zh-CN" altLang="en-US" dirty="0"/>
          </a:p>
        </p:txBody>
      </p: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179273720"/>
      </p:ext>
    </p:extLst>
  </p:cSld>
  <p:clrMapOvr>
    <a:masterClrMapping/>
  </p:clrMapOvr>
  <mc:AlternateContent xmlns:mc="http://schemas.openxmlformats.org/markup-compatibility/2006" xmlns:p14="http://schemas.microsoft.com/office/powerpoint/2010/main">
    <mc:Choice Requires="p14">
      <p:transition spd="slow" p14:dur="2000" advTm="73737"/>
    </mc:Choice>
    <mc:Fallback xmlns="">
      <p:transition spd="slow" advTm="73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pPr lvl="1">
              <a:lnSpc>
                <a:spcPct val="90000"/>
              </a:lnSpc>
              <a:buNone/>
            </a:pPr>
            <a:r>
              <a:rPr lang="en-US" altLang="zh-CN" sz="2200" b="1" dirty="0" smtClean="0">
                <a:solidFill>
                  <a:schemeClr val="accent2"/>
                </a:solidFill>
              </a:rPr>
              <a:t>duplicated</a:t>
            </a:r>
            <a:r>
              <a:rPr lang="en-US" altLang="zh-CN" sz="2200" dirty="0" smtClean="0"/>
              <a:t>: there are more than one records those refer to the same entity.</a:t>
            </a:r>
          </a:p>
          <a:p>
            <a:pPr lvl="1">
              <a:lnSpc>
                <a:spcPct val="90000"/>
              </a:lnSpc>
              <a:buNone/>
            </a:pPr>
            <a:endParaRPr lang="en-US" altLang="zh-CN" sz="2000" b="1" dirty="0" smtClean="0">
              <a:solidFill>
                <a:schemeClr val="accent2"/>
              </a:solidFill>
            </a:endParaRPr>
          </a:p>
          <a:p>
            <a:pPr lvl="1">
              <a:lnSpc>
                <a:spcPct val="90000"/>
              </a:lnSpc>
              <a:buNone/>
            </a:pPr>
            <a:endParaRPr lang="en-US" altLang="zh-CN" sz="2000" b="1" dirty="0">
              <a:solidFill>
                <a:schemeClr val="accent2"/>
              </a:solidFill>
            </a:endParaRPr>
          </a:p>
          <a:p>
            <a:pPr lvl="1">
              <a:lnSpc>
                <a:spcPct val="90000"/>
              </a:lnSpc>
              <a:buNone/>
            </a:pPr>
            <a:endParaRPr lang="en-US" altLang="zh-CN" sz="2000" b="1" dirty="0" smtClean="0">
              <a:solidFill>
                <a:schemeClr val="accent2"/>
              </a:solidFill>
            </a:endParaRPr>
          </a:p>
          <a:p>
            <a:pPr lvl="1">
              <a:lnSpc>
                <a:spcPct val="90000"/>
              </a:lnSpc>
              <a:buNone/>
            </a:pPr>
            <a:endParaRPr lang="en-US" altLang="zh-CN" sz="2000" b="1" dirty="0">
              <a:solidFill>
                <a:schemeClr val="accent2"/>
              </a:solidFill>
            </a:endParaRPr>
          </a:p>
          <a:p>
            <a:pPr lvl="1">
              <a:lnSpc>
                <a:spcPct val="90000"/>
              </a:lnSpc>
              <a:buNone/>
            </a:pPr>
            <a:r>
              <a:rPr lang="en-US" altLang="zh-CN" sz="2200" b="1" dirty="0" smtClean="0">
                <a:solidFill>
                  <a:schemeClr val="accent2"/>
                </a:solidFill>
              </a:rPr>
              <a:t>Out of date: </a:t>
            </a:r>
            <a:r>
              <a:rPr lang="en-US" altLang="zh-CN" sz="2000" dirty="0" smtClean="0"/>
              <a:t>some records have been updated, and we do not delete the previous ones.</a:t>
            </a:r>
            <a:r>
              <a:rPr lang="en-US" altLang="zh-CN" sz="2000" dirty="0"/>
              <a:t/>
            </a:r>
            <a:br>
              <a:rPr lang="en-US" altLang="zh-CN" sz="2000" dirty="0"/>
            </a:br>
            <a:r>
              <a:rPr lang="en-US" altLang="zh-CN" sz="2000" dirty="0"/>
              <a:t/>
            </a:r>
            <a:br>
              <a:rPr lang="en-US" altLang="zh-CN" sz="2000" dirty="0"/>
            </a:br>
            <a:endParaRPr lang="en-US" altLang="zh-CN" sz="2000" dirty="0"/>
          </a:p>
          <a:p>
            <a:endParaRPr lang="zh-CN" altLang="en-US" dirty="0"/>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5576" y="2678915"/>
            <a:ext cx="7629058" cy="792088"/>
          </a:xfrm>
          <a:prstGeom prst="rect">
            <a:avLst/>
          </a:prstGeom>
        </p:spPr>
      </p:pic>
      <p:pic>
        <p:nvPicPr>
          <p:cNvPr id="5" name="音频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499019517"/>
      </p:ext>
    </p:extLst>
  </p:cSld>
  <p:clrMapOvr>
    <a:masterClrMapping/>
  </p:clrMapOvr>
  <mc:AlternateContent xmlns:mc="http://schemas.openxmlformats.org/markup-compatibility/2006" xmlns:p14="http://schemas.microsoft.com/office/powerpoint/2010/main">
    <mc:Choice Requires="p14">
      <p:transition spd="slow" p14:dur="2000" advTm="27048"/>
    </mc:Choice>
    <mc:Fallback xmlns="">
      <p:transition spd="slow" advTm="27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249</TotalTime>
  <Words>1785</Words>
  <Application>Microsoft Office PowerPoint</Application>
  <PresentationFormat>全屏显示(4:3)</PresentationFormat>
  <Paragraphs>140</Paragraphs>
  <Slides>37</Slides>
  <Notes>1</Notes>
  <HiddenSlides>0</HiddenSlides>
  <MMClips>37</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37</vt:i4>
      </vt:variant>
    </vt:vector>
  </HeadingPairs>
  <TitlesOfParts>
    <vt:vector size="43" baseType="lpstr">
      <vt:lpstr>宋体</vt:lpstr>
      <vt:lpstr>Arial</vt:lpstr>
      <vt:lpstr>Calibri</vt:lpstr>
      <vt:lpstr>Cambria Math</vt:lpstr>
      <vt:lpstr>Wingdings</vt:lpstr>
      <vt:lpstr>Office 主题</vt:lpstr>
      <vt:lpstr>Data Quality and Data Cleaning: An Overview</vt:lpstr>
      <vt:lpstr>Outline</vt:lpstr>
      <vt:lpstr>An overview</vt:lpstr>
      <vt:lpstr>An Overview</vt:lpstr>
      <vt:lpstr>An Example</vt:lpstr>
      <vt:lpstr>PowerPoint 演示文稿</vt:lpstr>
      <vt:lpstr>PowerPoint 演示文稿</vt:lpstr>
      <vt:lpstr>Data in the real world is dirty</vt:lpstr>
      <vt:lpstr>PowerPoint 演示文稿</vt:lpstr>
      <vt:lpstr>Why is Data Quality Important?</vt:lpstr>
      <vt:lpstr>DATA CONSISTENCY</vt:lpstr>
      <vt:lpstr>Data Consistency</vt:lpstr>
      <vt:lpstr>PowerPoint 演示文稿</vt:lpstr>
      <vt:lpstr>PowerPoint 演示文稿</vt:lpstr>
      <vt:lpstr>PowerPoint 演示文稿</vt:lpstr>
      <vt:lpstr>Data deduplication</vt:lpstr>
      <vt:lpstr>Data Deduplication</vt:lpstr>
      <vt:lpstr>PowerPoint 演示文稿</vt:lpstr>
      <vt:lpstr>Challenges</vt:lpstr>
      <vt:lpstr>Algorithm</vt:lpstr>
      <vt:lpstr>Data Accuracy</vt:lpstr>
      <vt:lpstr>Data Accuracy</vt:lpstr>
      <vt:lpstr>PowerPoint 演示文稿</vt:lpstr>
      <vt:lpstr>PowerPoint 演示文稿</vt:lpstr>
      <vt:lpstr>PowerPoint 演示文稿</vt:lpstr>
      <vt:lpstr>PowerPoint 演示文稿</vt:lpstr>
      <vt:lpstr>Data completeness</vt:lpstr>
      <vt:lpstr>Data Completeness</vt:lpstr>
      <vt:lpstr>PowerPoint 演示文稿</vt:lpstr>
      <vt:lpstr>Effects</vt:lpstr>
      <vt:lpstr>Solutions</vt:lpstr>
      <vt:lpstr>Data currency</vt:lpstr>
      <vt:lpstr>DATA CURRENCY</vt:lpstr>
      <vt:lpstr>PowerPoint 演示文稿</vt:lpstr>
      <vt:lpstr>PowerPoint 演示文稿</vt:lpstr>
      <vt:lpstr>Solutions</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Quality and Data Cleaning: An Overview</dc:title>
  <dc:creator>Sherry</dc:creator>
  <cp:lastModifiedBy>administor</cp:lastModifiedBy>
  <cp:revision>292</cp:revision>
  <dcterms:created xsi:type="dcterms:W3CDTF">2015-04-23T07:07:45Z</dcterms:created>
  <dcterms:modified xsi:type="dcterms:W3CDTF">2015-05-05T13:29:56Z</dcterms:modified>
</cp:coreProperties>
</file>

<file path=docProps/thumbnail.jpeg>
</file>